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gif" ContentType="image/gi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9"/>
  </p:handoutMasterIdLst>
  <p:sldIdLst>
    <p:sldId id="1326" r:id="rId3"/>
    <p:sldId id="835" r:id="rId5"/>
    <p:sldId id="1754" r:id="rId6"/>
    <p:sldId id="1781" r:id="rId7"/>
    <p:sldId id="1760" r:id="rId8"/>
    <p:sldId id="1805" r:id="rId9"/>
    <p:sldId id="1804" r:id="rId10"/>
    <p:sldId id="1806" r:id="rId11"/>
    <p:sldId id="1807" r:id="rId12"/>
    <p:sldId id="1809" r:id="rId13"/>
    <p:sldId id="1835" r:id="rId14"/>
    <p:sldId id="1808" r:id="rId15"/>
    <p:sldId id="1893" r:id="rId16"/>
    <p:sldId id="1859" r:id="rId17"/>
    <p:sldId id="1857" r:id="rId18"/>
    <p:sldId id="1863" r:id="rId19"/>
    <p:sldId id="1884" r:id="rId20"/>
    <p:sldId id="1928" r:id="rId21"/>
    <p:sldId id="1944" r:id="rId22"/>
    <p:sldId id="1960" r:id="rId23"/>
    <p:sldId id="1812" r:id="rId24"/>
    <p:sldId id="1818" r:id="rId25"/>
    <p:sldId id="1827" r:id="rId26"/>
    <p:sldId id="1815" r:id="rId27"/>
    <p:sldId id="1816" r:id="rId28"/>
    <p:sldId id="1817" r:id="rId29"/>
    <p:sldId id="1782" r:id="rId30"/>
    <p:sldId id="1819" r:id="rId31"/>
    <p:sldId id="1836" r:id="rId32"/>
    <p:sldId id="1837" r:id="rId33"/>
    <p:sldId id="1838" r:id="rId34"/>
    <p:sldId id="1850" r:id="rId35"/>
    <p:sldId id="1839" r:id="rId36"/>
    <p:sldId id="1853" r:id="rId37"/>
    <p:sldId id="1713" r:id="rId38"/>
  </p:sldIdLst>
  <p:sldSz cx="9144000" cy="6858000" type="screen4x3"/>
  <p:notesSz cx="10234295" cy="7103745"/>
  <p:defaultTextStyle>
    <a:defPPr>
      <a:defRPr lang="zh-CN"/>
    </a:defPPr>
    <a:lvl1pPr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0000FF"/>
    <a:srgbClr val="FFF7F7"/>
    <a:srgbClr val="CCECFF"/>
    <a:srgbClr val="FFCCFF"/>
    <a:srgbClr val="B6DF89"/>
    <a:srgbClr val="FFDDDD"/>
    <a:srgbClr val="D2FE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4424" autoAdjust="0"/>
  </p:normalViewPr>
  <p:slideViewPr>
    <p:cSldViewPr>
      <p:cViewPr varScale="1">
        <p:scale>
          <a:sx n="86" d="100"/>
          <a:sy n="86" d="100"/>
        </p:scale>
        <p:origin x="1248" y="48"/>
      </p:cViewPr>
      <p:guideLst>
        <p:guide orient="horz" pos="2159"/>
        <p:guide pos="2863"/>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0" d="100"/>
        <a:sy n="60" d="100"/>
      </p:scale>
      <p:origin x="0" y="0"/>
    </p:cViewPr>
  </p:sorterViewPr>
  <p:notesViewPr>
    <p:cSldViewPr>
      <p:cViewPr>
        <p:scale>
          <a:sx n="100" d="100"/>
          <a:sy n="100" d="100"/>
        </p:scale>
        <p:origin x="2586" y="-228"/>
      </p:cViewPr>
      <p:guideLst>
        <p:guide orient="horz" pos="2237"/>
        <p:guide pos="3204"/>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handoutMaster" Target="handoutMasters/handoutMaster1.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9970" name="Rectangle 2"/>
          <p:cNvSpPr>
            <a:spLocks noGrp="1" noChangeArrowheads="1"/>
          </p:cNvSpPr>
          <p:nvPr>
            <p:ph type="hdr" sz="quarter"/>
          </p:nvPr>
        </p:nvSpPr>
        <p:spPr bwMode="auto">
          <a:xfrm>
            <a:off x="5" y="2"/>
            <a:ext cx="4436039" cy="355033"/>
          </a:xfrm>
          <a:prstGeom prst="rect">
            <a:avLst/>
          </a:prstGeom>
          <a:noFill/>
          <a:ln w="9525">
            <a:noFill/>
            <a:miter lim="800000"/>
          </a:ln>
          <a:effectLst/>
        </p:spPr>
        <p:txBody>
          <a:bodyPr vert="horz" wrap="square" lIns="99030" tIns="49514" rIns="99030" bIns="49514" numCol="1" anchor="t" anchorCtr="0" compatLnSpc="1"/>
          <a:lstStyle>
            <a:lvl1pPr defTabSz="989965" eaLnBrk="1" hangingPunct="1">
              <a:defRPr sz="1300">
                <a:ea typeface="宋体" panose="02010600030101010101" pitchFamily="2" charset="-122"/>
              </a:defRPr>
            </a:lvl1pPr>
          </a:lstStyle>
          <a:p>
            <a:pPr>
              <a:defRPr/>
            </a:pPr>
            <a:endParaRPr lang="zh-CN" altLang="en-US"/>
          </a:p>
        </p:txBody>
      </p:sp>
      <p:sp>
        <p:nvSpPr>
          <p:cNvPr id="339971" name="Rectangle 3"/>
          <p:cNvSpPr>
            <a:spLocks noGrp="1" noChangeArrowheads="1"/>
          </p:cNvSpPr>
          <p:nvPr>
            <p:ph type="dt" sz="quarter" idx="1"/>
          </p:nvPr>
        </p:nvSpPr>
        <p:spPr bwMode="auto">
          <a:xfrm>
            <a:off x="5798576" y="2"/>
            <a:ext cx="4436039" cy="355033"/>
          </a:xfrm>
          <a:prstGeom prst="rect">
            <a:avLst/>
          </a:prstGeom>
          <a:noFill/>
          <a:ln w="9525">
            <a:noFill/>
            <a:miter lim="800000"/>
          </a:ln>
          <a:effectLst/>
        </p:spPr>
        <p:txBody>
          <a:bodyPr vert="horz" wrap="square" lIns="99030" tIns="49514" rIns="99030" bIns="49514" numCol="1" anchor="t" anchorCtr="0" compatLnSpc="1"/>
          <a:lstStyle>
            <a:lvl1pPr algn="r" defTabSz="989965" eaLnBrk="1" hangingPunct="1">
              <a:defRPr sz="1300">
                <a:ea typeface="宋体" panose="02010600030101010101" pitchFamily="2" charset="-122"/>
              </a:defRPr>
            </a:lvl1pPr>
          </a:lstStyle>
          <a:p>
            <a:pPr>
              <a:defRPr/>
            </a:pPr>
            <a:fld id="{708D9053-38FC-4380-A110-2F86FA711A9A}" type="datetime1">
              <a:rPr lang="en-US" altLang="zh-CN"/>
            </a:fld>
            <a:endParaRPr lang="en-US" altLang="zh-CN"/>
          </a:p>
        </p:txBody>
      </p:sp>
      <p:sp>
        <p:nvSpPr>
          <p:cNvPr id="339972" name="Rectangle 4"/>
          <p:cNvSpPr>
            <a:spLocks noGrp="1" noChangeArrowheads="1"/>
          </p:cNvSpPr>
          <p:nvPr>
            <p:ph type="ftr" sz="quarter" idx="2"/>
          </p:nvPr>
        </p:nvSpPr>
        <p:spPr bwMode="auto">
          <a:xfrm>
            <a:off x="5" y="6749033"/>
            <a:ext cx="4436039" cy="355033"/>
          </a:xfrm>
          <a:prstGeom prst="rect">
            <a:avLst/>
          </a:prstGeom>
          <a:noFill/>
          <a:ln w="9525">
            <a:noFill/>
            <a:miter lim="800000"/>
          </a:ln>
          <a:effectLst/>
        </p:spPr>
        <p:txBody>
          <a:bodyPr vert="horz" wrap="square" lIns="99030" tIns="49514" rIns="99030" bIns="49514" numCol="1" anchor="b" anchorCtr="0" compatLnSpc="1"/>
          <a:lstStyle>
            <a:lvl1pPr defTabSz="989965" eaLnBrk="1" hangingPunct="1">
              <a:defRPr sz="1300">
                <a:ea typeface="宋体" panose="02010600030101010101" pitchFamily="2" charset="-122"/>
              </a:defRPr>
            </a:lvl1pPr>
          </a:lstStyle>
          <a:p>
            <a:pPr>
              <a:defRPr/>
            </a:pPr>
            <a:endParaRPr lang="en-US" altLang="zh-CN"/>
          </a:p>
        </p:txBody>
      </p:sp>
      <p:sp>
        <p:nvSpPr>
          <p:cNvPr id="339973" name="Rectangle 5"/>
          <p:cNvSpPr>
            <a:spLocks noGrp="1" noChangeArrowheads="1"/>
          </p:cNvSpPr>
          <p:nvPr>
            <p:ph type="sldNum" sz="quarter" idx="3"/>
          </p:nvPr>
        </p:nvSpPr>
        <p:spPr bwMode="auto">
          <a:xfrm>
            <a:off x="5798576" y="6749033"/>
            <a:ext cx="4436039" cy="355033"/>
          </a:xfrm>
          <a:prstGeom prst="rect">
            <a:avLst/>
          </a:prstGeom>
          <a:noFill/>
          <a:ln w="9525">
            <a:noFill/>
            <a:miter lim="800000"/>
          </a:ln>
          <a:effectLst/>
        </p:spPr>
        <p:txBody>
          <a:bodyPr vert="horz" wrap="square" lIns="99030" tIns="49514" rIns="99030" bIns="49514" numCol="1" anchor="b" anchorCtr="0" compatLnSpc="1"/>
          <a:lstStyle>
            <a:lvl1pPr algn="r" defTabSz="989965" eaLnBrk="1" hangingPunct="1">
              <a:defRPr sz="1300"/>
            </a:lvl1pPr>
          </a:lstStyle>
          <a:p>
            <a:pPr>
              <a:defRPr/>
            </a:pPr>
            <a:fld id="{D21C17A8-C453-463E-9FAE-411C0498860E}"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22" name="Rectangle 2"/>
          <p:cNvSpPr>
            <a:spLocks noGrp="1" noChangeArrowheads="1"/>
          </p:cNvSpPr>
          <p:nvPr>
            <p:ph type="hdr" sz="quarter"/>
          </p:nvPr>
        </p:nvSpPr>
        <p:spPr bwMode="auto">
          <a:xfrm>
            <a:off x="5" y="2"/>
            <a:ext cx="4436039" cy="355033"/>
          </a:xfrm>
          <a:prstGeom prst="rect">
            <a:avLst/>
          </a:prstGeom>
          <a:noFill/>
          <a:ln w="9525">
            <a:noFill/>
            <a:miter lim="800000"/>
          </a:ln>
          <a:effectLst/>
        </p:spPr>
        <p:txBody>
          <a:bodyPr vert="horz" wrap="square" lIns="99030" tIns="49514" rIns="99030" bIns="49514" numCol="1" anchor="t" anchorCtr="0" compatLnSpc="1"/>
          <a:lstStyle>
            <a:lvl1pPr defTabSz="989965" eaLnBrk="1" hangingPunct="1">
              <a:defRPr sz="1300">
                <a:latin typeface="Arial" panose="020B0604020202020204" pitchFamily="34" charset="0"/>
                <a:ea typeface="宋体" panose="02010600030101010101" pitchFamily="2" charset="-122"/>
              </a:defRPr>
            </a:lvl1pPr>
          </a:lstStyle>
          <a:p>
            <a:pPr>
              <a:defRPr/>
            </a:pPr>
            <a:endParaRPr lang="zh-CN" altLang="en-US"/>
          </a:p>
        </p:txBody>
      </p:sp>
      <p:sp>
        <p:nvSpPr>
          <p:cNvPr id="337923" name="Rectangle 3"/>
          <p:cNvSpPr>
            <a:spLocks noGrp="1" noChangeArrowheads="1"/>
          </p:cNvSpPr>
          <p:nvPr>
            <p:ph type="dt" idx="1"/>
          </p:nvPr>
        </p:nvSpPr>
        <p:spPr bwMode="auto">
          <a:xfrm>
            <a:off x="5796175" y="2"/>
            <a:ext cx="4436039" cy="355033"/>
          </a:xfrm>
          <a:prstGeom prst="rect">
            <a:avLst/>
          </a:prstGeom>
          <a:noFill/>
          <a:ln w="9525">
            <a:noFill/>
            <a:miter lim="800000"/>
          </a:ln>
          <a:effectLst/>
        </p:spPr>
        <p:txBody>
          <a:bodyPr vert="horz" wrap="square" lIns="99030" tIns="49514" rIns="99030" bIns="49514" numCol="1" anchor="t" anchorCtr="0" compatLnSpc="1"/>
          <a:lstStyle>
            <a:lvl1pPr algn="r" defTabSz="989965" eaLnBrk="1" hangingPunct="1">
              <a:defRPr sz="1300">
                <a:latin typeface="Arial" panose="020B0604020202020204" pitchFamily="34" charset="0"/>
                <a:ea typeface="宋体" panose="02010600030101010101" pitchFamily="2" charset="-122"/>
              </a:defRPr>
            </a:lvl1pPr>
          </a:lstStyle>
          <a:p>
            <a:pPr>
              <a:defRPr/>
            </a:pPr>
            <a:fld id="{91BFCE03-90C6-4B2B-8AC6-2C1A68EB4430}" type="datetime1">
              <a:rPr lang="en-US" altLang="zh-CN"/>
            </a:fld>
            <a:endParaRPr lang="en-US" altLang="zh-CN"/>
          </a:p>
        </p:txBody>
      </p:sp>
      <p:sp>
        <p:nvSpPr>
          <p:cNvPr id="40964" name="Rectangle 4"/>
          <p:cNvSpPr>
            <a:spLocks noGrp="1" noRot="1" noChangeAspect="1" noChangeArrowheads="1" noTextEdit="1"/>
          </p:cNvSpPr>
          <p:nvPr>
            <p:ph type="sldImg" idx="2"/>
          </p:nvPr>
        </p:nvSpPr>
        <p:spPr bwMode="auto">
          <a:xfrm>
            <a:off x="3344863" y="534988"/>
            <a:ext cx="3544887" cy="2659062"/>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25" name="Rectangle 5"/>
          <p:cNvSpPr>
            <a:spLocks noGrp="1" noChangeArrowheads="1"/>
          </p:cNvSpPr>
          <p:nvPr>
            <p:ph type="body" sz="quarter" idx="3"/>
          </p:nvPr>
        </p:nvSpPr>
        <p:spPr bwMode="auto">
          <a:xfrm>
            <a:off x="1023705" y="3374517"/>
            <a:ext cx="8187210" cy="3196431"/>
          </a:xfrm>
          <a:prstGeom prst="rect">
            <a:avLst/>
          </a:prstGeom>
          <a:noFill/>
          <a:ln w="9525">
            <a:noFill/>
            <a:miter lim="800000"/>
          </a:ln>
          <a:effectLst/>
        </p:spPr>
        <p:txBody>
          <a:bodyPr vert="horz" wrap="square" lIns="99030" tIns="49514" rIns="99030" bIns="49514" numCol="1" anchor="t" anchorCtr="0" compatLnSpc="1"/>
          <a:lstStyle/>
          <a:p>
            <a:pPr lvl="0"/>
            <a:r>
              <a:rPr lang="zh-CN" altLang="en-US" noProof="0" dirty="0"/>
              <a:t>单击此处编辑母版文本样式</a:t>
            </a:r>
            <a:endParaRPr lang="zh-CN" altLang="en-US" noProof="0" dirty="0"/>
          </a:p>
        </p:txBody>
      </p:sp>
      <p:sp>
        <p:nvSpPr>
          <p:cNvPr id="337926" name="Rectangle 6"/>
          <p:cNvSpPr>
            <a:spLocks noGrp="1" noChangeArrowheads="1"/>
          </p:cNvSpPr>
          <p:nvPr>
            <p:ph type="ftr" sz="quarter" idx="4"/>
          </p:nvPr>
        </p:nvSpPr>
        <p:spPr bwMode="auto">
          <a:xfrm>
            <a:off x="5" y="6747898"/>
            <a:ext cx="4436039" cy="355033"/>
          </a:xfrm>
          <a:prstGeom prst="rect">
            <a:avLst/>
          </a:prstGeom>
          <a:noFill/>
          <a:ln w="9525">
            <a:noFill/>
            <a:miter lim="800000"/>
          </a:ln>
          <a:effectLst/>
        </p:spPr>
        <p:txBody>
          <a:bodyPr vert="horz" wrap="square" lIns="99030" tIns="49514" rIns="99030" bIns="49514" numCol="1" anchor="b" anchorCtr="0" compatLnSpc="1"/>
          <a:lstStyle>
            <a:lvl1pPr defTabSz="989965"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337927" name="Rectangle 7"/>
          <p:cNvSpPr>
            <a:spLocks noGrp="1" noChangeArrowheads="1"/>
          </p:cNvSpPr>
          <p:nvPr>
            <p:ph type="sldNum" sz="quarter" idx="5"/>
          </p:nvPr>
        </p:nvSpPr>
        <p:spPr bwMode="auto">
          <a:xfrm>
            <a:off x="5796175" y="6747898"/>
            <a:ext cx="4436039" cy="355033"/>
          </a:xfrm>
          <a:prstGeom prst="rect">
            <a:avLst/>
          </a:prstGeom>
          <a:noFill/>
          <a:ln w="9525">
            <a:noFill/>
            <a:miter lim="800000"/>
          </a:ln>
          <a:effectLst/>
        </p:spPr>
        <p:txBody>
          <a:bodyPr vert="horz" wrap="square" lIns="99030" tIns="49514" rIns="99030" bIns="49514" numCol="1" anchor="b" anchorCtr="0" compatLnSpc="1"/>
          <a:lstStyle>
            <a:lvl1pPr algn="r" defTabSz="989965" eaLnBrk="1" hangingPunct="1">
              <a:defRPr sz="1300">
                <a:latin typeface="Arial" panose="020B0604020202020204" pitchFamily="34" charset="0"/>
              </a:defRPr>
            </a:lvl1pPr>
          </a:lstStyle>
          <a:p>
            <a:pPr>
              <a:defRPr/>
            </a:pPr>
            <a:fld id="{DBD36048-9DE9-4B45-B684-DAE21AB67E7B}"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419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4F4B4FBC-B0C2-445B-A28C-BE21E8E5E462}"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6B2246DF-E5E1-4445-8E64-14655F82868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43011" name="Rectangle 7"/>
          <p:cNvSpPr txBox="1">
            <a:spLocks noGrp="1" noChangeArrowheads="1"/>
          </p:cNvSpPr>
          <p:nvPr/>
        </p:nvSpPr>
        <p:spPr bwMode="auto">
          <a:xfrm>
            <a:off x="5796175" y="6747898"/>
            <a:ext cx="4436039" cy="3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0" tIns="49514" rIns="99030" bIns="49514" anchor="b"/>
          <a:lstStyle>
            <a:lvl1pPr defTabSz="990600">
              <a:defRPr>
                <a:solidFill>
                  <a:schemeClr val="tx1"/>
                </a:solidFill>
                <a:latin typeface="Verdana" panose="020B0604030504040204" pitchFamily="34" charset="0"/>
                <a:ea typeface="宋体" panose="02010600030101010101" pitchFamily="2" charset="-122"/>
              </a:defRPr>
            </a:lvl1pPr>
            <a:lvl2pPr marL="742950" indent="-285750" defTabSz="990600">
              <a:defRPr>
                <a:solidFill>
                  <a:schemeClr val="tx1"/>
                </a:solidFill>
                <a:latin typeface="Verdana" panose="020B0604030504040204" pitchFamily="34" charset="0"/>
                <a:ea typeface="宋体" panose="02010600030101010101" pitchFamily="2" charset="-122"/>
              </a:defRPr>
            </a:lvl2pPr>
            <a:lvl3pPr marL="1143000" indent="-228600" defTabSz="990600">
              <a:defRPr>
                <a:solidFill>
                  <a:schemeClr val="tx1"/>
                </a:solidFill>
                <a:latin typeface="Verdana" panose="020B0604030504040204" pitchFamily="34" charset="0"/>
                <a:ea typeface="宋体" panose="02010600030101010101" pitchFamily="2" charset="-122"/>
              </a:defRPr>
            </a:lvl3pPr>
            <a:lvl4pPr marL="1600200" indent="-228600" defTabSz="990600">
              <a:defRPr>
                <a:solidFill>
                  <a:schemeClr val="tx1"/>
                </a:solidFill>
                <a:latin typeface="Verdana" panose="020B0604030504040204" pitchFamily="34" charset="0"/>
                <a:ea typeface="宋体" panose="02010600030101010101" pitchFamily="2" charset="-122"/>
              </a:defRPr>
            </a:lvl4pPr>
            <a:lvl5pPr marL="2057400" indent="-228600" defTabSz="990600">
              <a:defRPr>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11BF056-7502-402D-8041-6AAA92A8FCE8}" type="slidenum">
              <a:rPr lang="zh-CN" altLang="en-CA" sz="1300">
                <a:latin typeface="Arial" panose="020B0604020202020204" pitchFamily="34" charset="0"/>
              </a:rPr>
            </a:fld>
            <a:endParaRPr lang="en-CA" altLang="zh-CN" sz="1300" dirty="0">
              <a:latin typeface="Arial" panose="020B0604020202020204" pitchFamily="34" charset="0"/>
            </a:endParaRPr>
          </a:p>
        </p:txBody>
      </p:sp>
      <p:sp>
        <p:nvSpPr>
          <p:cNvPr id="43012" name="Rectangle 2"/>
          <p:cNvSpPr>
            <a:spLocks noGrp="1" noRot="1" noChangeAspect="1" noChangeArrowheads="1" noTextEdit="1"/>
          </p:cNvSpPr>
          <p:nvPr>
            <p:ph type="sldImg"/>
          </p:nvPr>
        </p:nvSpPr>
        <p:spPr/>
      </p:sp>
      <p:sp>
        <p:nvSpPr>
          <p:cNvPr id="4301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2975"/>
            <a:endParaRPr lang="zh-CN" altLang="en-US" dirty="0"/>
          </a:p>
          <a:p>
            <a:endParaRPr lang="zh-CN" altLang="en-US" dirty="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6B2246DF-E5E1-4445-8E64-14655F82868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43011" name="Rectangle 7"/>
          <p:cNvSpPr txBox="1">
            <a:spLocks noGrp="1" noChangeArrowheads="1"/>
          </p:cNvSpPr>
          <p:nvPr/>
        </p:nvSpPr>
        <p:spPr bwMode="auto">
          <a:xfrm>
            <a:off x="5796175" y="6747898"/>
            <a:ext cx="4436039" cy="3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0" tIns="49514" rIns="99030" bIns="49514" anchor="b"/>
          <a:lstStyle>
            <a:lvl1pPr defTabSz="990600">
              <a:defRPr>
                <a:solidFill>
                  <a:schemeClr val="tx1"/>
                </a:solidFill>
                <a:latin typeface="Verdana" panose="020B0604030504040204" pitchFamily="34" charset="0"/>
                <a:ea typeface="宋体" panose="02010600030101010101" pitchFamily="2" charset="-122"/>
              </a:defRPr>
            </a:lvl1pPr>
            <a:lvl2pPr marL="742950" indent="-285750" defTabSz="990600">
              <a:defRPr>
                <a:solidFill>
                  <a:schemeClr val="tx1"/>
                </a:solidFill>
                <a:latin typeface="Verdana" panose="020B0604030504040204" pitchFamily="34" charset="0"/>
                <a:ea typeface="宋体" panose="02010600030101010101" pitchFamily="2" charset="-122"/>
              </a:defRPr>
            </a:lvl2pPr>
            <a:lvl3pPr marL="1143000" indent="-228600" defTabSz="990600">
              <a:defRPr>
                <a:solidFill>
                  <a:schemeClr val="tx1"/>
                </a:solidFill>
                <a:latin typeface="Verdana" panose="020B0604030504040204" pitchFamily="34" charset="0"/>
                <a:ea typeface="宋体" panose="02010600030101010101" pitchFamily="2" charset="-122"/>
              </a:defRPr>
            </a:lvl3pPr>
            <a:lvl4pPr marL="1600200" indent="-228600" defTabSz="990600">
              <a:defRPr>
                <a:solidFill>
                  <a:schemeClr val="tx1"/>
                </a:solidFill>
                <a:latin typeface="Verdana" panose="020B0604030504040204" pitchFamily="34" charset="0"/>
                <a:ea typeface="宋体" panose="02010600030101010101" pitchFamily="2" charset="-122"/>
              </a:defRPr>
            </a:lvl4pPr>
            <a:lvl5pPr marL="2057400" indent="-228600" defTabSz="990600">
              <a:defRPr>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11BF056-7502-402D-8041-6AAA92A8FCE8}" type="slidenum">
              <a:rPr lang="zh-CN" altLang="en-CA" sz="1300">
                <a:latin typeface="Arial" panose="020B0604020202020204" pitchFamily="34" charset="0"/>
              </a:rPr>
            </a:fld>
            <a:endParaRPr lang="en-CA" altLang="zh-CN" sz="1300" dirty="0">
              <a:latin typeface="Arial" panose="020B0604020202020204" pitchFamily="34" charset="0"/>
            </a:endParaRPr>
          </a:p>
        </p:txBody>
      </p:sp>
      <p:sp>
        <p:nvSpPr>
          <p:cNvPr id="43012" name="Rectangle 2"/>
          <p:cNvSpPr>
            <a:spLocks noGrp="1" noRot="1" noChangeAspect="1" noChangeArrowheads="1" noTextEdit="1"/>
          </p:cNvSpPr>
          <p:nvPr>
            <p:ph type="sldImg"/>
          </p:nvPr>
        </p:nvSpPr>
        <p:spPr/>
      </p:sp>
      <p:sp>
        <p:nvSpPr>
          <p:cNvPr id="4301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2975"/>
            <a:endParaRPr lang="zh-CN" altLang="en-US" dirty="0"/>
          </a:p>
          <a:p>
            <a:endParaRPr lang="zh-CN" altLang="en-US"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6B2246DF-E5E1-4445-8E64-14655F82868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43011" name="Rectangle 7"/>
          <p:cNvSpPr txBox="1">
            <a:spLocks noGrp="1" noChangeArrowheads="1"/>
          </p:cNvSpPr>
          <p:nvPr/>
        </p:nvSpPr>
        <p:spPr bwMode="auto">
          <a:xfrm>
            <a:off x="5796175" y="6747898"/>
            <a:ext cx="4436039" cy="3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0" tIns="49514" rIns="99030" bIns="49514" anchor="b"/>
          <a:lstStyle>
            <a:lvl1pPr defTabSz="990600">
              <a:defRPr>
                <a:solidFill>
                  <a:schemeClr val="tx1"/>
                </a:solidFill>
                <a:latin typeface="Verdana" panose="020B0604030504040204" pitchFamily="34" charset="0"/>
                <a:ea typeface="宋体" panose="02010600030101010101" pitchFamily="2" charset="-122"/>
              </a:defRPr>
            </a:lvl1pPr>
            <a:lvl2pPr marL="742950" indent="-285750" defTabSz="990600">
              <a:defRPr>
                <a:solidFill>
                  <a:schemeClr val="tx1"/>
                </a:solidFill>
                <a:latin typeface="Verdana" panose="020B0604030504040204" pitchFamily="34" charset="0"/>
                <a:ea typeface="宋体" panose="02010600030101010101" pitchFamily="2" charset="-122"/>
              </a:defRPr>
            </a:lvl2pPr>
            <a:lvl3pPr marL="1143000" indent="-228600" defTabSz="990600">
              <a:defRPr>
                <a:solidFill>
                  <a:schemeClr val="tx1"/>
                </a:solidFill>
                <a:latin typeface="Verdana" panose="020B0604030504040204" pitchFamily="34" charset="0"/>
                <a:ea typeface="宋体" panose="02010600030101010101" pitchFamily="2" charset="-122"/>
              </a:defRPr>
            </a:lvl3pPr>
            <a:lvl4pPr marL="1600200" indent="-228600" defTabSz="990600">
              <a:defRPr>
                <a:solidFill>
                  <a:schemeClr val="tx1"/>
                </a:solidFill>
                <a:latin typeface="Verdana" panose="020B0604030504040204" pitchFamily="34" charset="0"/>
                <a:ea typeface="宋体" panose="02010600030101010101" pitchFamily="2" charset="-122"/>
              </a:defRPr>
            </a:lvl4pPr>
            <a:lvl5pPr marL="2057400" indent="-228600" defTabSz="990600">
              <a:defRPr>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11BF056-7502-402D-8041-6AAA92A8FCE8}" type="slidenum">
              <a:rPr lang="zh-CN" altLang="en-CA" sz="1300">
                <a:latin typeface="Arial" panose="020B0604020202020204" pitchFamily="34" charset="0"/>
              </a:rPr>
            </a:fld>
            <a:endParaRPr lang="en-CA" altLang="zh-CN" sz="1300" dirty="0">
              <a:latin typeface="Arial" panose="020B0604020202020204" pitchFamily="34" charset="0"/>
            </a:endParaRPr>
          </a:p>
        </p:txBody>
      </p:sp>
      <p:sp>
        <p:nvSpPr>
          <p:cNvPr id="43012" name="Rectangle 2"/>
          <p:cNvSpPr>
            <a:spLocks noGrp="1" noRot="1" noChangeAspect="1" noChangeArrowheads="1" noTextEdit="1"/>
          </p:cNvSpPr>
          <p:nvPr>
            <p:ph type="sldImg"/>
          </p:nvPr>
        </p:nvSpPr>
        <p:spPr/>
      </p:sp>
      <p:sp>
        <p:nvSpPr>
          <p:cNvPr id="4301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2975"/>
            <a:endParaRPr lang="zh-CN" altLang="en-US" dirty="0"/>
          </a:p>
          <a:p>
            <a:endParaRPr lang="zh-CN"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98630"/>
            <a:ext cx="7327695" cy="747713"/>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31440" y="1313765"/>
            <a:ext cx="8001000" cy="4391025"/>
          </a:xfrm>
        </p:spPr>
        <p:txBody>
          <a:bodyPr/>
          <a:lstStyle>
            <a:lvl1pPr marL="444500" indent="-444500">
              <a:spcBef>
                <a:spcPts val="300"/>
              </a:spcBef>
              <a:defRPr/>
            </a:lvl1pPr>
            <a:lvl2pPr marL="901700" indent="-354330">
              <a:spcBef>
                <a:spcPts val="300"/>
              </a:spcBef>
              <a:defRPr>
                <a:latin typeface="楷体" panose="02010609060101010101" pitchFamily="49" charset="-122"/>
                <a:ea typeface="楷体" panose="02010609060101010101" pitchFamily="49" charset="-122"/>
              </a:defRPr>
            </a:lvl2pPr>
            <a:lvl3pPr marL="1435100" indent="-309880" defTabSz="876300">
              <a:spcBef>
                <a:spcPts val="300"/>
              </a:spcBef>
              <a:defRPr/>
            </a:lvl3pPr>
            <a:lvl4pPr>
              <a:spcBef>
                <a:spcPts val="300"/>
              </a:spcBef>
              <a:defRPr/>
            </a:lvl4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5" name="Rectangle 8"/>
          <p:cNvSpPr>
            <a:spLocks noGrp="1" noChangeArrowheads="1"/>
          </p:cNvSpPr>
          <p:nvPr>
            <p:ph type="sldNum" sz="quarter" idx="11"/>
          </p:nvPr>
        </p:nvSpPr>
        <p:spPr/>
        <p:txBody>
          <a:bodyPr/>
          <a:lstStyle>
            <a:lvl1pPr>
              <a:defRPr/>
            </a:lvl1pPr>
          </a:lstStyle>
          <a:p>
            <a:pPr>
              <a:defRPr/>
            </a:pPr>
            <a:fld id="{D5780238-C4BD-4B4F-8822-31C964988FDF}"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5" name="Rectangle 8"/>
          <p:cNvSpPr>
            <a:spLocks noGrp="1" noChangeArrowheads="1"/>
          </p:cNvSpPr>
          <p:nvPr>
            <p:ph type="sldNum" sz="quarter" idx="11"/>
          </p:nvPr>
        </p:nvSpPr>
        <p:spPr/>
        <p:txBody>
          <a:bodyPr/>
          <a:lstStyle>
            <a:lvl1pPr>
              <a:defRPr/>
            </a:lvl1pPr>
          </a:lstStyle>
          <a:p>
            <a:pPr>
              <a:defRPr/>
            </a:pPr>
            <a:fld id="{E157D0D5-2D0A-4701-BED4-ED72BDB21D12}"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1_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2"/>
          <p:cNvSpPr>
            <a:spLocks noGrp="1" noChangeArrowheads="1"/>
          </p:cNvSpPr>
          <p:nvPr>
            <p:ph type="sldNum" sz="quarter" idx="10"/>
          </p:nvPr>
        </p:nvSpPr>
        <p:spPr/>
        <p:txBody>
          <a:bodyPr/>
          <a:lstStyle>
            <a:lvl1pPr>
              <a:defRPr/>
            </a:lvl1pPr>
          </a:lstStyle>
          <a:p>
            <a:pPr>
              <a:defRPr/>
            </a:pPr>
            <a:fld id="{CB280776-1751-4BD0-B169-061FA4077DA5}" type="slidenum">
              <a:rPr lang="en-US" altLang="zh-CN"/>
            </a:fld>
            <a:r>
              <a:rPr lang="en-US" altLang="zh-CN"/>
              <a:t>/44</a:t>
            </a:r>
            <a:endParaRPr lang="en-US" altLang="zh-CN"/>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rgbClr val="FFFFFF"/>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130425"/>
            <a:ext cx="7772400" cy="1470025"/>
          </a:xfrm>
        </p:spPr>
        <p:txBody>
          <a:bodyPr/>
          <a:lstStyle>
            <a:lvl1pPr>
              <a:defRPr/>
            </a:lvl1pPr>
          </a:lstStyle>
          <a:p>
            <a:pPr lvl="0" fontAlgn="base"/>
            <a:r>
              <a:rPr lang="zh-CN" altLang="zh-CN" strike="noStrike" noProof="0"/>
              <a:t>单击此处编辑母版标题样式</a:t>
            </a:r>
            <a:endParaRPr lang="zh-CN" altLang="zh-CN" strike="noStrike" noProof="0"/>
          </a:p>
        </p:txBody>
      </p:sp>
      <p:sp>
        <p:nvSpPr>
          <p:cNvPr id="2051"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fontAlgn="base"/>
            <a:r>
              <a:rPr lang="zh-CN" altLang="zh-CN" strike="noStrike" noProof="0"/>
              <a:t>单击此处编辑母版副标题样式</a:t>
            </a:r>
            <a:endParaRPr lang="zh-CN" altLang="zh-CN" strike="noStrike" noProof="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5" name="Rectangle 8"/>
          <p:cNvSpPr>
            <a:spLocks noGrp="1" noChangeArrowheads="1"/>
          </p:cNvSpPr>
          <p:nvPr>
            <p:ph type="sldNum" sz="quarter" idx="11"/>
          </p:nvPr>
        </p:nvSpPr>
        <p:spPr/>
        <p:txBody>
          <a:bodyPr/>
          <a:lstStyle>
            <a:lvl1pPr>
              <a:defRPr/>
            </a:lvl1pPr>
          </a:lstStyle>
          <a:p>
            <a:pPr>
              <a:defRPr/>
            </a:pPr>
            <a:fld id="{B1292B0F-CB9B-49C3-82AD-E1FBD3C7F4A8}"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66738" y="1628775"/>
            <a:ext cx="3924300" cy="4391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3438" y="1628775"/>
            <a:ext cx="3924300" cy="4391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6" name="Rectangle 8"/>
          <p:cNvSpPr>
            <a:spLocks noGrp="1" noChangeArrowheads="1"/>
          </p:cNvSpPr>
          <p:nvPr>
            <p:ph type="sldNum" sz="quarter" idx="11"/>
          </p:nvPr>
        </p:nvSpPr>
        <p:spPr/>
        <p:txBody>
          <a:bodyPr/>
          <a:lstStyle>
            <a:lvl1pPr>
              <a:defRPr/>
            </a:lvl1pPr>
          </a:lstStyle>
          <a:p>
            <a:pPr>
              <a:defRPr/>
            </a:pPr>
            <a:fld id="{89FBE8F0-DC82-40BB-B06F-19FD1A653EAC}"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807"/>
            <a:ext cx="8229600" cy="508918"/>
          </a:xfrm>
        </p:spPr>
        <p:txBody>
          <a:bodyPr/>
          <a:lstStyle>
            <a:lvl1pPr>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8" name="Rectangle 8"/>
          <p:cNvSpPr>
            <a:spLocks noGrp="1" noChangeArrowheads="1"/>
          </p:cNvSpPr>
          <p:nvPr>
            <p:ph type="sldNum" sz="quarter" idx="11"/>
          </p:nvPr>
        </p:nvSpPr>
        <p:spPr/>
        <p:txBody>
          <a:bodyPr/>
          <a:lstStyle>
            <a:lvl1pPr>
              <a:defRPr/>
            </a:lvl1pPr>
          </a:lstStyle>
          <a:p>
            <a:pPr>
              <a:defRPr/>
            </a:pPr>
            <a:fld id="{E9CFDB05-4288-4022-9398-65D985F9E5B9}"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4" name="Rectangle 8"/>
          <p:cNvSpPr>
            <a:spLocks noGrp="1" noChangeArrowheads="1"/>
          </p:cNvSpPr>
          <p:nvPr>
            <p:ph type="sldNum" sz="quarter" idx="11"/>
          </p:nvPr>
        </p:nvSpPr>
        <p:spPr/>
        <p:txBody>
          <a:bodyPr/>
          <a:lstStyle>
            <a:lvl1pPr>
              <a:defRPr/>
            </a:lvl1pPr>
          </a:lstStyle>
          <a:p>
            <a:pPr>
              <a:defRPr/>
            </a:pPr>
            <a:fld id="{267C6800-95EF-4D61-A5E0-19C9BD4209EF}"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3" name="Rectangle 8"/>
          <p:cNvSpPr>
            <a:spLocks noGrp="1" noChangeArrowheads="1"/>
          </p:cNvSpPr>
          <p:nvPr>
            <p:ph type="sldNum" sz="quarter" idx="11"/>
          </p:nvPr>
        </p:nvSpPr>
        <p:spPr/>
        <p:txBody>
          <a:bodyPr/>
          <a:lstStyle>
            <a:lvl1pPr>
              <a:defRPr/>
            </a:lvl1pPr>
          </a:lstStyle>
          <a:p>
            <a:pPr>
              <a:defRPr/>
            </a:pPr>
            <a:fld id="{DB6162CC-5D12-4BA4-A448-7A66EE12AAD5}"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6" name="Rectangle 8"/>
          <p:cNvSpPr>
            <a:spLocks noGrp="1" noChangeArrowheads="1"/>
          </p:cNvSpPr>
          <p:nvPr>
            <p:ph type="sldNum" sz="quarter" idx="11"/>
          </p:nvPr>
        </p:nvSpPr>
        <p:spPr/>
        <p:txBody>
          <a:bodyPr/>
          <a:lstStyle>
            <a:lvl1pPr>
              <a:defRPr/>
            </a:lvl1pPr>
          </a:lstStyle>
          <a:p>
            <a:pPr>
              <a:defRPr/>
            </a:pPr>
            <a:fld id="{553CE7F1-8121-4E47-9F79-A2F6B9F23FC1}"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6" name="Rectangle 8"/>
          <p:cNvSpPr>
            <a:spLocks noGrp="1" noChangeArrowheads="1"/>
          </p:cNvSpPr>
          <p:nvPr>
            <p:ph type="sldNum" sz="quarter" idx="11"/>
          </p:nvPr>
        </p:nvSpPr>
        <p:spPr/>
        <p:txBody>
          <a:bodyPr/>
          <a:lstStyle>
            <a:lvl1pPr>
              <a:defRPr/>
            </a:lvl1pPr>
          </a:lstStyle>
          <a:p>
            <a:pPr>
              <a:defRPr/>
            </a:pPr>
            <a:fld id="{E6C1C87F-078A-4FF4-A28D-E3AEA328AC24}"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5" name="Rectangle 8"/>
          <p:cNvSpPr>
            <a:spLocks noGrp="1" noChangeArrowheads="1"/>
          </p:cNvSpPr>
          <p:nvPr>
            <p:ph type="sldNum" sz="quarter" idx="11"/>
          </p:nvPr>
        </p:nvSpPr>
        <p:spPr/>
        <p:txBody>
          <a:bodyPr/>
          <a:lstStyle>
            <a:lvl1pPr>
              <a:defRPr/>
            </a:lvl1pPr>
          </a:lstStyle>
          <a:p>
            <a:pPr>
              <a:defRPr/>
            </a:pPr>
            <a:fld id="{0F86C387-DA63-47FD-82B6-26EFFF8178DF}"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026" name="Picture 7"/>
          <p:cNvPicPr>
            <a:picLocks noChangeAspect="1" noChangeArrowheads="1"/>
          </p:cNvPicPr>
          <p:nvPr/>
        </p:nvPicPr>
        <p:blipFill>
          <a:blip r:embed="rId13"/>
          <a:srcRect/>
          <a:stretch>
            <a:fillRect/>
          </a:stretch>
        </p:blipFill>
        <p:spPr bwMode="auto">
          <a:xfrm>
            <a:off x="0" y="0"/>
            <a:ext cx="916305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Rectangle 2"/>
          <p:cNvSpPr>
            <a:spLocks noGrp="1" noChangeArrowheads="1"/>
          </p:cNvSpPr>
          <p:nvPr>
            <p:ph type="title"/>
          </p:nvPr>
        </p:nvSpPr>
        <p:spPr bwMode="auto">
          <a:xfrm>
            <a:off x="611188" y="138113"/>
            <a:ext cx="8001000" cy="747712"/>
          </a:xfrm>
          <a:prstGeom prst="rect">
            <a:avLst/>
          </a:prstGeom>
          <a:noFill/>
          <a:ln w="9525">
            <a:noFill/>
            <a:miter lim="800000"/>
          </a:ln>
          <a:effectLst/>
        </p:spPr>
        <p:txBody>
          <a:bodyPr vert="horz" wrap="square" lIns="91440" tIns="45720" rIns="91440" bIns="45720" numCol="1" anchor="b" anchorCtr="0" compatLnSpc="1"/>
          <a:lstStyle/>
          <a:p>
            <a:pPr lvl="0"/>
            <a:r>
              <a:rPr lang="en-US" altLang="zh-CN" dirty="0"/>
              <a:t>Click to edit</a:t>
            </a:r>
            <a:endParaRPr lang="en-US" altLang="zh-CN" dirty="0"/>
          </a:p>
        </p:txBody>
      </p:sp>
      <p:sp>
        <p:nvSpPr>
          <p:cNvPr id="1028" name="Rectangle 3"/>
          <p:cNvSpPr>
            <a:spLocks noGrp="1" noChangeArrowheads="1"/>
          </p:cNvSpPr>
          <p:nvPr>
            <p:ph type="body" idx="1"/>
          </p:nvPr>
        </p:nvSpPr>
        <p:spPr bwMode="auto">
          <a:xfrm>
            <a:off x="566738" y="1628775"/>
            <a:ext cx="80010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43018" name="Rectangle 10"/>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smtClean="0"/>
            </a:lvl1pPr>
          </a:lstStyle>
          <a:p>
            <a:pPr>
              <a:defRPr/>
            </a:pPr>
            <a:r>
              <a:rPr lang="en-US" altLang="zh-CN"/>
              <a:t>1</a:t>
            </a:r>
            <a:endParaRPr lang="en-US" altLang="zh-CN"/>
          </a:p>
        </p:txBody>
      </p:sp>
      <p:sp>
        <p:nvSpPr>
          <p:cNvPr id="43016" name="Rectangle 8"/>
          <p:cNvSpPr>
            <a:spLocks noGrp="1" noChangeArrowheads="1"/>
          </p:cNvSpPr>
          <p:nvPr>
            <p:ph type="sldNum" sz="quarter" idx="4"/>
          </p:nvPr>
        </p:nvSpPr>
        <p:spPr bwMode="auto">
          <a:xfrm>
            <a:off x="7000875" y="6489700"/>
            <a:ext cx="19812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b="1">
                <a:solidFill>
                  <a:srgbClr val="000066"/>
                </a:solidFill>
              </a:defRPr>
            </a:lvl1pPr>
          </a:lstStyle>
          <a:p>
            <a:pPr>
              <a:defRPr/>
            </a:pPr>
            <a:fld id="{E80B736D-8E09-41FD-944E-AE38208CB090}"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5pPr>
      <a:lvl6pPr marL="4572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6pPr>
      <a:lvl7pPr marL="9144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7pPr>
      <a:lvl8pPr marL="13716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8pPr>
      <a:lvl9pPr marL="18288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9pPr>
    </p:titleStyle>
    <p:bodyStyle>
      <a:lvl1pPr marL="622300" indent="-622300" algn="l" rtl="0" eaLnBrk="0" fontAlgn="base" hangingPunct="0">
        <a:spcBef>
          <a:spcPct val="30000"/>
        </a:spcBef>
        <a:spcAft>
          <a:spcPct val="0"/>
        </a:spcAft>
        <a:buClr>
          <a:schemeClr val="accent2"/>
        </a:buClr>
        <a:buFont typeface="Wingdings" panose="05000000000000000000" pitchFamily="2" charset="2"/>
        <a:buChar char="o"/>
        <a:defRPr sz="3000" b="1">
          <a:solidFill>
            <a:srgbClr val="000066"/>
          </a:solidFill>
          <a:latin typeface="+mn-lt"/>
          <a:ea typeface="+mn-ea"/>
          <a:cs typeface="+mn-cs"/>
        </a:defRPr>
      </a:lvl1pPr>
      <a:lvl2pPr marL="1238250" indent="-436880" algn="l" rtl="0" eaLnBrk="0" fontAlgn="base" hangingPunct="0">
        <a:spcBef>
          <a:spcPct val="30000"/>
        </a:spcBef>
        <a:spcAft>
          <a:spcPct val="0"/>
        </a:spcAft>
        <a:buClr>
          <a:schemeClr val="accent2"/>
        </a:buClr>
        <a:buFont typeface="Wingdings" panose="05000000000000000000" pitchFamily="2" charset="2"/>
        <a:buChar char="n"/>
        <a:defRPr sz="2600" b="1">
          <a:solidFill>
            <a:srgbClr val="0000CC"/>
          </a:solidFill>
          <a:latin typeface="楷体_GB2312" pitchFamily="49" charset="-122"/>
          <a:ea typeface="楷体_GB2312" pitchFamily="49" charset="-122"/>
        </a:defRPr>
      </a:lvl2pPr>
      <a:lvl3pPr marL="1812925" indent="-395605" algn="l" rtl="0" eaLnBrk="0" fontAlgn="base" hangingPunct="0">
        <a:spcBef>
          <a:spcPct val="30000"/>
        </a:spcBef>
        <a:spcAft>
          <a:spcPct val="0"/>
        </a:spcAft>
        <a:buClr>
          <a:schemeClr val="accent2"/>
        </a:buClr>
        <a:buFont typeface="Wingdings" panose="05000000000000000000" pitchFamily="2" charset="2"/>
        <a:buChar char="Ø"/>
        <a:defRPr sz="2300" b="1">
          <a:solidFill>
            <a:schemeClr val="tx1"/>
          </a:solidFill>
          <a:latin typeface="宋体" panose="02010600030101010101" pitchFamily="2" charset="-122"/>
          <a:ea typeface="宋体" panose="02010600030101010101" pitchFamily="2" charset="-122"/>
        </a:defRPr>
      </a:lvl3pPr>
      <a:lvl4pPr marL="2379980" indent="-387350" algn="l" rtl="0" eaLnBrk="0" fontAlgn="base" hangingPunct="0">
        <a:spcBef>
          <a:spcPct val="3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957830" indent="-398780" algn="l" rtl="0" eaLnBrk="0" fontAlgn="base" hangingPunct="0">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34150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38722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43294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47866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vmlDrawing" Target="../drawings/vmlDrawing4.vml"/><Relationship Id="rId3" Type="http://schemas.openxmlformats.org/officeDocument/2006/relationships/slideLayout" Target="../slideLayouts/slideLayout1.xml"/><Relationship Id="rId2" Type="http://schemas.openxmlformats.org/officeDocument/2006/relationships/image" Target="../media/image9.emf"/><Relationship Id="rId1"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vmlDrawing" Target="../drawings/vmlDrawing5.vml"/><Relationship Id="rId3" Type="http://schemas.openxmlformats.org/officeDocument/2006/relationships/slideLayout" Target="../slideLayouts/slideLayout1.xml"/><Relationship Id="rId2" Type="http://schemas.openxmlformats.org/officeDocument/2006/relationships/image" Target="../media/image10.emf"/><Relationship Id="rId1"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6.vml"/><Relationship Id="rId3" Type="http://schemas.openxmlformats.org/officeDocument/2006/relationships/slideLayout" Target="../slideLayouts/slideLayout1.xml"/><Relationship Id="rId2" Type="http://schemas.openxmlformats.org/officeDocument/2006/relationships/image" Target="../media/image11.emf"/><Relationship Id="rId1"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vmlDrawing" Target="../drawings/vmlDrawing7.vml"/><Relationship Id="rId3" Type="http://schemas.openxmlformats.org/officeDocument/2006/relationships/slideLayout" Target="../slideLayouts/slideLayout1.xml"/><Relationship Id="rId2" Type="http://schemas.openxmlformats.org/officeDocument/2006/relationships/image" Target="../media/image12.emf"/><Relationship Id="rId1" Type="http://schemas.openxmlformats.org/officeDocument/2006/relationships/oleObject" Target="../embeddings/oleObject7.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vmlDrawing" Target="../drawings/vmlDrawing8.vml"/><Relationship Id="rId3" Type="http://schemas.openxmlformats.org/officeDocument/2006/relationships/slideLayout" Target="../slideLayouts/slideLayout1.xml"/><Relationship Id="rId2" Type="http://schemas.openxmlformats.org/officeDocument/2006/relationships/image" Target="../media/image14.emf"/><Relationship Id="rId1"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vmlDrawing" Target="../drawings/vmlDrawing9.vml"/><Relationship Id="rId3" Type="http://schemas.openxmlformats.org/officeDocument/2006/relationships/slideLayout" Target="../slideLayouts/slideLayout1.xml"/><Relationship Id="rId2" Type="http://schemas.openxmlformats.org/officeDocument/2006/relationships/image" Target="../media/image15.emf"/><Relationship Id="rId1" Type="http://schemas.openxmlformats.org/officeDocument/2006/relationships/oleObject" Target="../embeddings/oleObject9.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vmlDrawing" Target="../drawings/vmlDrawing10.vml"/><Relationship Id="rId3" Type="http://schemas.openxmlformats.org/officeDocument/2006/relationships/slideLayout" Target="../slideLayouts/slideLayout1.xml"/><Relationship Id="rId2" Type="http://schemas.openxmlformats.org/officeDocument/2006/relationships/image" Target="../media/image17.emf"/><Relationship Id="rId1" Type="http://schemas.openxmlformats.org/officeDocument/2006/relationships/oleObject" Target="../embeddings/oleObject10.bin"/></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vmlDrawing" Target="../drawings/vmlDrawing11.vml"/><Relationship Id="rId3" Type="http://schemas.openxmlformats.org/officeDocument/2006/relationships/slideLayout" Target="../slideLayouts/slideLayout1.xml"/><Relationship Id="rId2" Type="http://schemas.openxmlformats.org/officeDocument/2006/relationships/image" Target="../media/image18.emf"/><Relationship Id="rId1" Type="http://schemas.openxmlformats.org/officeDocument/2006/relationships/oleObject" Target="../embeddings/oleObject11.bin"/></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vmlDrawing" Target="../drawings/vmlDrawing12.vml"/><Relationship Id="rId3" Type="http://schemas.openxmlformats.org/officeDocument/2006/relationships/slideLayout" Target="../slideLayouts/slideLayout1.xml"/><Relationship Id="rId2" Type="http://schemas.openxmlformats.org/officeDocument/2006/relationships/image" Target="../media/image19.emf"/><Relationship Id="rId1" Type="http://schemas.openxmlformats.org/officeDocument/2006/relationships/oleObject" Target="../embeddings/oleObject12.bin"/></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vmlDrawing" Target="../drawings/vmlDrawing13.vml"/><Relationship Id="rId3" Type="http://schemas.openxmlformats.org/officeDocument/2006/relationships/slideLayout" Target="../slideLayouts/slideLayout1.xml"/><Relationship Id="rId2" Type="http://schemas.openxmlformats.org/officeDocument/2006/relationships/image" Target="../media/image20.emf"/><Relationship Id="rId1" Type="http://schemas.openxmlformats.org/officeDocument/2006/relationships/oleObject" Target="../embeddings/oleObject13.bin"/></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vmlDrawing" Target="../drawings/vmlDrawing14.vml"/><Relationship Id="rId3" Type="http://schemas.openxmlformats.org/officeDocument/2006/relationships/slideLayout" Target="../slideLayouts/slideLayout1.xml"/><Relationship Id="rId2" Type="http://schemas.openxmlformats.org/officeDocument/2006/relationships/image" Target="../media/image21.emf"/><Relationship Id="rId1" Type="http://schemas.openxmlformats.org/officeDocument/2006/relationships/oleObject" Target="../embeddings/oleObject14.bin"/></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vmlDrawing" Target="../drawings/vmlDrawing15.vml"/><Relationship Id="rId3" Type="http://schemas.openxmlformats.org/officeDocument/2006/relationships/slideLayout" Target="../slideLayouts/slideLayout1.xml"/><Relationship Id="rId2" Type="http://schemas.openxmlformats.org/officeDocument/2006/relationships/image" Target="../media/image22.emf"/><Relationship Id="rId1" Type="http://schemas.openxmlformats.org/officeDocument/2006/relationships/oleObject" Target="../embeddings/oleObject15.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vmlDrawing" Target="../drawings/vmlDrawing16.vml"/><Relationship Id="rId3" Type="http://schemas.openxmlformats.org/officeDocument/2006/relationships/slideLayout" Target="../slideLayouts/slideLayout1.xml"/><Relationship Id="rId2" Type="http://schemas.openxmlformats.org/officeDocument/2006/relationships/image" Target="../media/image23.emf"/><Relationship Id="rId1" Type="http://schemas.openxmlformats.org/officeDocument/2006/relationships/oleObject" Target="../embeddings/oleObject16.bin"/></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vmlDrawing" Target="../drawings/vmlDrawing17.vml"/><Relationship Id="rId6"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emf"/><Relationship Id="rId3" Type="http://schemas.openxmlformats.org/officeDocument/2006/relationships/oleObject" Target="../embeddings/oleObject18.bin"/><Relationship Id="rId2" Type="http://schemas.openxmlformats.org/officeDocument/2006/relationships/image" Target="../media/image27.emf"/><Relationship Id="rId1" Type="http://schemas.openxmlformats.org/officeDocument/2006/relationships/oleObject" Target="../embeddings/oleObject17.bin"/></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tags" Target="../tags/tag4.xml"/><Relationship Id="rId1" Type="http://schemas.openxmlformats.org/officeDocument/2006/relationships/image" Target="../media/image32.GIF"/></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vmlDrawing" Target="../drawings/vmlDrawing18.vml"/><Relationship Id="rId3" Type="http://schemas.openxmlformats.org/officeDocument/2006/relationships/slideLayout" Target="../slideLayouts/slideLayout1.xml"/><Relationship Id="rId2" Type="http://schemas.openxmlformats.org/officeDocument/2006/relationships/image" Target="../media/image34.emf"/><Relationship Id="rId1" Type="http://schemas.openxmlformats.org/officeDocument/2006/relationships/oleObject" Target="../embeddings/oleObject19.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6" Type="http://schemas.openxmlformats.org/officeDocument/2006/relationships/vmlDrawing" Target="../drawings/vmlDrawing19.vml"/><Relationship Id="rId5" Type="http://schemas.openxmlformats.org/officeDocument/2006/relationships/slideLayout" Target="../slideLayouts/slideLayout12.xml"/><Relationship Id="rId4" Type="http://schemas.openxmlformats.org/officeDocument/2006/relationships/image" Target="../media/image3.png"/><Relationship Id="rId3" Type="http://schemas.openxmlformats.org/officeDocument/2006/relationships/image" Target="../media/image2.emf"/><Relationship Id="rId2" Type="http://schemas.openxmlformats.org/officeDocument/2006/relationships/oleObject" Target="../embeddings/oleObject20.bin"/><Relationship Id="rId1" Type="http://schemas.openxmlformats.org/officeDocument/2006/relationships/image" Target="../media/image3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4.emf"/><Relationship Id="rId1"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3.vml"/><Relationship Id="rId3" Type="http://schemas.openxmlformats.org/officeDocument/2006/relationships/slideLayout" Target="../slideLayouts/slideLayout1.xml"/><Relationship Id="rId2" Type="http://schemas.openxmlformats.org/officeDocument/2006/relationships/image" Target="../media/image5.emf"/><Relationship Id="rId1"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77" name="TextBox 3"/>
          <p:cNvSpPr txBox="1">
            <a:spLocks noChangeArrowheads="1"/>
          </p:cNvSpPr>
          <p:nvPr/>
        </p:nvSpPr>
        <p:spPr bwMode="auto">
          <a:xfrm>
            <a:off x="1643042" y="5500702"/>
            <a:ext cx="576089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Verdana" panose="020B0604030504040204" pitchFamily="34" charset="0"/>
                <a:ea typeface="宋体" panose="02010600030101010101" pitchFamily="2" charset="-122"/>
              </a:defRPr>
            </a:lvl1pPr>
            <a:lvl2pPr indent="17780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lvl="1" algn="ctr" eaLnBrk="1" hangingPunct="1">
              <a:lnSpc>
                <a:spcPts val="3000"/>
              </a:lnSpc>
            </a:pPr>
            <a:endParaRPr lang="en-US" altLang="zh-CN" sz="2000" dirty="0">
              <a:solidFill>
                <a:srgbClr val="000000"/>
              </a:solidFill>
              <a:latin typeface="+mj-ea"/>
              <a:ea typeface="+mj-ea"/>
            </a:endParaRPr>
          </a:p>
          <a:p>
            <a:pPr marL="0" lvl="1" algn="ctr" eaLnBrk="1" hangingPunct="1">
              <a:lnSpc>
                <a:spcPts val="3000"/>
              </a:lnSpc>
            </a:pPr>
            <a:r>
              <a:rPr lang="zh-CN" altLang="en-US" sz="2000" dirty="0">
                <a:solidFill>
                  <a:srgbClr val="000000"/>
                </a:solidFill>
                <a:latin typeface="+mj-ea"/>
                <a:ea typeface="+mj-ea"/>
              </a:rPr>
              <a:t>二〇二零年九月</a:t>
            </a:r>
            <a:endParaRPr lang="zh-CN" altLang="en-US" sz="2000" dirty="0">
              <a:solidFill>
                <a:srgbClr val="000000"/>
              </a:solidFill>
              <a:latin typeface="+mj-ea"/>
              <a:ea typeface="+mj-ea"/>
            </a:endParaRPr>
          </a:p>
        </p:txBody>
      </p:sp>
      <p:sp>
        <p:nvSpPr>
          <p:cNvPr id="2" name="文本框 1"/>
          <p:cNvSpPr txBox="1"/>
          <p:nvPr/>
        </p:nvSpPr>
        <p:spPr>
          <a:xfrm>
            <a:off x="6489" y="2268847"/>
            <a:ext cx="9137511" cy="3291840"/>
          </a:xfrm>
          <a:prstGeom prst="rect">
            <a:avLst/>
          </a:prstGeom>
          <a:noFill/>
        </p:spPr>
        <p:txBody>
          <a:bodyPr wrap="square" rtlCol="0">
            <a:spAutoFit/>
          </a:bodyPr>
          <a:lstStyle/>
          <a:p>
            <a:pPr algn="ctr"/>
            <a:r>
              <a:rPr lang="zh-CN" altLang="en-US" sz="4000" b="1" dirty="0">
                <a:solidFill>
                  <a:srgbClr val="000000"/>
                </a:solidFill>
                <a:latin typeface="+mj-ea"/>
                <a:ea typeface="+mj-ea"/>
              </a:rPr>
              <a:t>博士综合考评</a:t>
            </a:r>
            <a:endParaRPr lang="zh-CN" altLang="en-US" sz="4000" b="1" dirty="0">
              <a:solidFill>
                <a:srgbClr val="000000"/>
              </a:solidFill>
              <a:latin typeface="+mj-ea"/>
              <a:ea typeface="+mj-ea"/>
            </a:endParaRPr>
          </a:p>
          <a:p>
            <a:pPr algn="ctr"/>
            <a:endParaRPr lang="en-US" altLang="zh-CN" sz="2800" b="1" dirty="0">
              <a:solidFill>
                <a:srgbClr val="000000"/>
              </a:solidFill>
              <a:latin typeface="+mj-ea"/>
              <a:ea typeface="+mj-ea"/>
            </a:endParaRPr>
          </a:p>
          <a:p>
            <a:pPr algn="ctr"/>
            <a:endParaRPr lang="en-US" altLang="zh-CN" sz="2800" b="1" dirty="0">
              <a:solidFill>
                <a:srgbClr val="000000"/>
              </a:solidFill>
              <a:latin typeface="+mj-ea"/>
              <a:ea typeface="+mj-ea"/>
            </a:endParaRPr>
          </a:p>
          <a:p>
            <a:pPr algn="ctr"/>
            <a:endParaRPr lang="en-US" altLang="zh-CN" sz="2800" b="1" dirty="0">
              <a:solidFill>
                <a:srgbClr val="000000"/>
              </a:solidFill>
              <a:latin typeface="+mj-ea"/>
              <a:ea typeface="+mj-ea"/>
            </a:endParaRPr>
          </a:p>
          <a:p>
            <a:pPr algn="ctr">
              <a:lnSpc>
                <a:spcPct val="150000"/>
              </a:lnSpc>
            </a:pPr>
            <a:r>
              <a:rPr lang="zh-CN" altLang="en-US" sz="2800" b="1" dirty="0">
                <a:solidFill>
                  <a:srgbClr val="000000"/>
                </a:solidFill>
                <a:latin typeface="+mj-ea"/>
                <a:ea typeface="+mj-ea"/>
              </a:rPr>
              <a:t>姓名：陈博洋</a:t>
            </a:r>
            <a:endParaRPr lang="zh-CN" altLang="en-US" sz="2800" b="1" dirty="0">
              <a:solidFill>
                <a:srgbClr val="000000"/>
              </a:solidFill>
              <a:latin typeface="+mj-ea"/>
              <a:ea typeface="+mj-ea"/>
            </a:endParaRPr>
          </a:p>
          <a:p>
            <a:pPr algn="ctr">
              <a:lnSpc>
                <a:spcPct val="150000"/>
              </a:lnSpc>
            </a:pPr>
            <a:r>
              <a:rPr lang="zh-CN" altLang="en-US" sz="2800" b="1" dirty="0">
                <a:solidFill>
                  <a:srgbClr val="000000"/>
                </a:solidFill>
                <a:latin typeface="+mj-ea"/>
                <a:ea typeface="+mj-ea"/>
              </a:rPr>
              <a:t>导师：赵杰</a:t>
            </a:r>
            <a:endParaRPr lang="zh-CN" altLang="en-US" sz="2800" b="1" dirty="0">
              <a:solidFill>
                <a:srgbClr val="000000"/>
              </a:solidFill>
              <a:latin typeface="+mj-ea"/>
              <a:ea typeface="+mj-ea"/>
            </a:endParaRPr>
          </a:p>
        </p:txBody>
      </p:sp>
      <p:graphicFrame>
        <p:nvGraphicFramePr>
          <p:cNvPr id="5" name="Object 2"/>
          <p:cNvGraphicFramePr/>
          <p:nvPr/>
        </p:nvGraphicFramePr>
        <p:xfrm>
          <a:off x="0" y="0"/>
          <a:ext cx="1803400" cy="1314450"/>
        </p:xfrm>
        <a:graphic>
          <a:graphicData uri="http://schemas.openxmlformats.org/presentationml/2006/ole">
            <mc:AlternateContent xmlns:mc="http://schemas.openxmlformats.org/markup-compatibility/2006">
              <mc:Choice xmlns:v="urn:schemas-microsoft-com:vml" Requires="v">
                <p:oleObj spid="_x0000_s17439" name="" r:id="rId1" imgW="4989830" imgH="4244340" progId="Visio.Drawing.11">
                  <p:embed/>
                </p:oleObj>
              </mc:Choice>
              <mc:Fallback>
                <p:oleObj name="" r:id="rId1" imgW="4989830" imgH="4244340" progId="Visio.Drawing.11">
                  <p:embed/>
                  <p:pic>
                    <p:nvPicPr>
                      <p:cNvPr id="0" name="图片 3075" descr="image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034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9" name="Picture 3"/>
          <p:cNvPicPr>
            <a:picLocks noChangeAspect="1"/>
          </p:cNvPicPr>
          <p:nvPr/>
        </p:nvPicPr>
        <p:blipFill>
          <a:blip r:embed="rId3"/>
          <a:stretch>
            <a:fillRect/>
          </a:stretch>
        </p:blipFill>
        <p:spPr>
          <a:xfrm>
            <a:off x="1740535" y="114300"/>
            <a:ext cx="7303770" cy="1085850"/>
          </a:xfrm>
          <a:prstGeom prst="rect">
            <a:avLst/>
          </a:prstGeom>
          <a:noFill/>
          <a:ln w="9525">
            <a:noFill/>
          </a:ln>
        </p:spPr>
      </p:pic>
    </p:spTree>
  </p:cSld>
  <p:clrMapOvr>
    <a:masterClrMapping/>
  </p:clrMapOvr>
  <p:transition advTm="31527"/>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1106805"/>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黑体" panose="02010609060101010101" pitchFamily="2" charset="-122"/>
                <a:ea typeface="黑体" panose="02010609060101010101" pitchFamily="2" charset="-122"/>
              </a:rPr>
              <a:t>国内外研究现状</a:t>
            </a:r>
            <a:endParaRPr lang="zh-CN" altLang="en-US" sz="2400" dirty="0">
              <a:solidFill>
                <a:srgbClr val="000000"/>
              </a:solidFill>
              <a:latin typeface="黑体" panose="02010609060101010101" pitchFamily="2" charset="-122"/>
              <a:ea typeface="黑体" panose="02010609060101010101" pitchFamily="2" charset="-122"/>
            </a:endParaRPr>
          </a:p>
          <a:p>
            <a:pPr marL="901700" lvl="1" indent="-444500">
              <a:lnSpc>
                <a:spcPct val="150000"/>
              </a:lnSpc>
              <a:buClr>
                <a:srgbClr val="C00000"/>
              </a:buClr>
              <a:buFont typeface="Wingdings" panose="05000000000000000000" charset="0"/>
              <a:buChar char="Ø"/>
              <a:defRPr/>
            </a:pPr>
            <a:endParaRPr lang="zh-CN" sz="2000" dirty="0">
              <a:solidFill>
                <a:srgbClr val="000000"/>
              </a:solidFill>
              <a:latin typeface="黑体" panose="02010609060101010101" pitchFamily="2" charset="-122"/>
              <a:ea typeface="黑体" panose="02010609060101010101" pitchFamily="2" charset="-122"/>
            </a:endParaRPr>
          </a:p>
        </p:txBody>
      </p:sp>
      <p:graphicFrame>
        <p:nvGraphicFramePr>
          <p:cNvPr id="2" name="对象 1">
            <a:hlinkClick r:id="" action="ppaction://ole?verb=0"/>
          </p:cNvPr>
          <p:cNvGraphicFramePr>
            <a:graphicFrameLocks noChangeAspect="1"/>
          </p:cNvGraphicFramePr>
          <p:nvPr/>
        </p:nvGraphicFramePr>
        <p:xfrm>
          <a:off x="103505" y="2188210"/>
          <a:ext cx="9040495" cy="3599180"/>
        </p:xfrm>
        <a:graphic>
          <a:graphicData uri="http://schemas.openxmlformats.org/presentationml/2006/ole">
            <mc:AlternateContent xmlns:mc="http://schemas.openxmlformats.org/markup-compatibility/2006">
              <mc:Choice xmlns:v="urn:schemas-microsoft-com:vml" Requires="v">
                <p:oleObj spid="_x0000_s4228" name="" r:id="rId1" imgW="14178280" imgH="5643880" progId="Visio.Drawing.15">
                  <p:embed/>
                </p:oleObj>
              </mc:Choice>
              <mc:Fallback>
                <p:oleObj name="" r:id="rId1" imgW="14178280" imgH="5643880" progId="Visio.Drawing.15">
                  <p:embed/>
                  <p:pic>
                    <p:nvPicPr>
                      <p:cNvPr id="0" name="图片 2048"/>
                      <p:cNvPicPr/>
                      <p:nvPr/>
                    </p:nvPicPr>
                    <p:blipFill>
                      <a:blip r:embed="rId2"/>
                      <a:stretch>
                        <a:fillRect/>
                      </a:stretch>
                    </p:blipFill>
                    <p:spPr>
                      <a:xfrm>
                        <a:off x="103505" y="2188210"/>
                        <a:ext cx="9040495" cy="3599180"/>
                      </a:xfrm>
                      <a:prstGeom prst="rect">
                        <a:avLst/>
                      </a:prstGeom>
                    </p:spPr>
                  </p:pic>
                </p:oleObj>
              </mc:Fallback>
            </mc:AlternateContent>
          </a:graphicData>
        </a:graphic>
      </p:graphicFrame>
    </p:spTree>
  </p:cSld>
  <p:clrMapOvr>
    <a:masterClrMapping/>
  </p:clrMapOvr>
  <p:transition advTm="29693"/>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1106805"/>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黑体" panose="02010609060101010101" pitchFamily="2" charset="-122"/>
                <a:ea typeface="黑体" panose="02010609060101010101" pitchFamily="2" charset="-122"/>
              </a:rPr>
              <a:t>国内外研究现状</a:t>
            </a:r>
            <a:endParaRPr lang="zh-CN" altLang="en-US" sz="2400" dirty="0">
              <a:solidFill>
                <a:srgbClr val="000000"/>
              </a:solidFill>
              <a:latin typeface="黑体" panose="02010609060101010101" pitchFamily="2" charset="-122"/>
              <a:ea typeface="黑体" panose="02010609060101010101" pitchFamily="2" charset="-122"/>
            </a:endParaRPr>
          </a:p>
          <a:p>
            <a:pPr marL="901700" lvl="1" indent="-444500">
              <a:lnSpc>
                <a:spcPct val="150000"/>
              </a:lnSpc>
              <a:buClr>
                <a:srgbClr val="C00000"/>
              </a:buClr>
              <a:buFont typeface="Wingdings" panose="05000000000000000000" charset="0"/>
              <a:buChar char="Ø"/>
              <a:defRPr/>
            </a:pPr>
            <a:endParaRPr lang="zh-CN" sz="2000" dirty="0">
              <a:solidFill>
                <a:srgbClr val="000000"/>
              </a:solidFill>
              <a:latin typeface="黑体" panose="02010609060101010101" pitchFamily="2" charset="-122"/>
              <a:ea typeface="黑体" panose="02010609060101010101" pitchFamily="2" charset="-122"/>
            </a:endParaRPr>
          </a:p>
        </p:txBody>
      </p:sp>
      <p:graphicFrame>
        <p:nvGraphicFramePr>
          <p:cNvPr id="2" name="对象 1">
            <a:hlinkClick r:id="" action="ppaction://ole?verb=0"/>
          </p:cNvPr>
          <p:cNvGraphicFramePr>
            <a:graphicFrameLocks noChangeAspect="1"/>
          </p:cNvGraphicFramePr>
          <p:nvPr/>
        </p:nvGraphicFramePr>
        <p:xfrm>
          <a:off x="238125" y="1791018"/>
          <a:ext cx="8667115" cy="4398010"/>
        </p:xfrm>
        <a:graphic>
          <a:graphicData uri="http://schemas.openxmlformats.org/presentationml/2006/ole">
            <mc:AlternateContent xmlns:mc="http://schemas.openxmlformats.org/markup-compatibility/2006">
              <mc:Choice xmlns:v="urn:schemas-microsoft-com:vml" Requires="v">
                <p:oleObj spid="_x0000_s5252" name="" r:id="rId1" imgW="11395710" imgH="5781675" progId="Visio.Drawing.15">
                  <p:embed/>
                </p:oleObj>
              </mc:Choice>
              <mc:Fallback>
                <p:oleObj name="" r:id="rId1" imgW="11395710" imgH="5781675" progId="Visio.Drawing.15">
                  <p:embed/>
                  <p:pic>
                    <p:nvPicPr>
                      <p:cNvPr id="0" name="图片 2048"/>
                      <p:cNvPicPr/>
                      <p:nvPr/>
                    </p:nvPicPr>
                    <p:blipFill>
                      <a:blip r:embed="rId2"/>
                      <a:stretch>
                        <a:fillRect/>
                      </a:stretch>
                    </p:blipFill>
                    <p:spPr>
                      <a:xfrm>
                        <a:off x="238125" y="1791018"/>
                        <a:ext cx="8667115" cy="4398010"/>
                      </a:xfrm>
                      <a:prstGeom prst="rect">
                        <a:avLst/>
                      </a:prstGeom>
                    </p:spPr>
                  </p:pic>
                </p:oleObj>
              </mc:Fallback>
            </mc:AlternateContent>
          </a:graphicData>
        </a:graphic>
      </p:graphicFrame>
    </p:spTree>
  </p:cSld>
  <p:clrMapOvr>
    <a:masterClrMapping/>
  </p:clrMapOvr>
  <p:transition advTm="29693"/>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23528" y="1139508"/>
            <a:ext cx="8151495" cy="64516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mj-ea"/>
                <a:ea typeface="+mj-ea"/>
              </a:rPr>
              <a:t>鸵鸟运动方式特点</a:t>
            </a:r>
            <a:endParaRPr lang="zh-CN" altLang="en-US" sz="2000" dirty="0">
              <a:solidFill>
                <a:srgbClr val="000000"/>
              </a:solidFill>
              <a:latin typeface="+mj-ea"/>
              <a:ea typeface="+mj-ea"/>
            </a:endParaRPr>
          </a:p>
        </p:txBody>
      </p:sp>
      <p:graphicFrame>
        <p:nvGraphicFramePr>
          <p:cNvPr id="5" name="对象 4">
            <a:hlinkClick r:id="" action="ppaction://ole?verb=0"/>
          </p:cNvPr>
          <p:cNvGraphicFramePr>
            <a:graphicFrameLocks noChangeAspect="1"/>
          </p:cNvGraphicFramePr>
          <p:nvPr/>
        </p:nvGraphicFramePr>
        <p:xfrm>
          <a:off x="77787" y="1624171"/>
          <a:ext cx="8988425" cy="5341620"/>
        </p:xfrm>
        <a:graphic>
          <a:graphicData uri="http://schemas.openxmlformats.org/presentationml/2006/ole">
            <mc:AlternateContent xmlns:mc="http://schemas.openxmlformats.org/markup-compatibility/2006">
              <mc:Choice xmlns:v="urn:schemas-microsoft-com:vml" Requires="v">
                <p:oleObj spid="_x0000_s6277" name="" r:id="rId1" imgW="7610475" imgH="4523105" progId="Visio.Drawing.15">
                  <p:embed/>
                </p:oleObj>
              </mc:Choice>
              <mc:Fallback>
                <p:oleObj name="" r:id="rId1" imgW="7610475" imgH="4523105" progId="Visio.Drawing.15">
                  <p:embed/>
                  <p:pic>
                    <p:nvPicPr>
                      <p:cNvPr id="0" name="图片 2048"/>
                      <p:cNvPicPr/>
                      <p:nvPr/>
                    </p:nvPicPr>
                    <p:blipFill>
                      <a:blip r:embed="rId2"/>
                      <a:stretch>
                        <a:fillRect/>
                      </a:stretch>
                    </p:blipFill>
                    <p:spPr>
                      <a:xfrm>
                        <a:off x="77787" y="1624171"/>
                        <a:ext cx="8988425" cy="5341620"/>
                      </a:xfrm>
                      <a:prstGeom prst="rect">
                        <a:avLst/>
                      </a:prstGeom>
                    </p:spPr>
                  </p:pic>
                </p:oleObj>
              </mc:Fallback>
            </mc:AlternateContent>
          </a:graphicData>
        </a:graphic>
      </p:graphicFrame>
      <p:sp>
        <p:nvSpPr>
          <p:cNvPr id="8" name="文本框 7"/>
          <p:cNvSpPr txBox="1"/>
          <p:nvPr/>
        </p:nvSpPr>
        <p:spPr>
          <a:xfrm>
            <a:off x="323215" y="6489700"/>
            <a:ext cx="5323205" cy="368300"/>
          </a:xfrm>
          <a:prstGeom prst="rect">
            <a:avLst/>
          </a:prstGeom>
          <a:noFill/>
        </p:spPr>
        <p:txBody>
          <a:bodyPr wrap="square" rtlCol="0">
            <a:spAutoFit/>
          </a:bodyPr>
          <a:lstStyle/>
          <a:p>
            <a:r>
              <a:rPr lang="da-DK" altLang="zh-CN" sz="1800" dirty="0">
                <a:solidFill>
                  <a:srgbClr val="231F20"/>
                </a:solidFill>
                <a:effectLst/>
                <a:latin typeface="+mj-ea"/>
                <a:ea typeface="+mj-ea"/>
              </a:rPr>
              <a:t>(</a:t>
            </a:r>
            <a:r>
              <a:rPr lang="da-DK" altLang="zh-CN" sz="1800" dirty="0">
                <a:solidFill>
                  <a:srgbClr val="2E3092"/>
                </a:solidFill>
                <a:effectLst/>
                <a:latin typeface="+mj-ea"/>
                <a:ea typeface="+mj-ea"/>
              </a:rPr>
              <a:t>Daley 2016</a:t>
            </a:r>
            <a:r>
              <a:rPr lang="da-DK" altLang="zh-CN" sz="1800" dirty="0">
                <a:solidFill>
                  <a:srgbClr val="231F20"/>
                </a:solidFill>
                <a:effectLst/>
                <a:latin typeface="+mj-ea"/>
                <a:ea typeface="+mj-ea"/>
              </a:rPr>
              <a:t>; </a:t>
            </a:r>
            <a:r>
              <a:rPr lang="da-DK" altLang="zh-CN" sz="1800" dirty="0">
                <a:solidFill>
                  <a:srgbClr val="2E3092"/>
                </a:solidFill>
                <a:effectLst/>
                <a:latin typeface="+mj-ea"/>
                <a:ea typeface="+mj-ea"/>
              </a:rPr>
              <a:t>Duperret et al. 2016</a:t>
            </a:r>
            <a:r>
              <a:rPr lang="da-DK" altLang="zh-CN" sz="1800" dirty="0">
                <a:solidFill>
                  <a:srgbClr val="231F20"/>
                </a:solidFill>
                <a:effectLst/>
                <a:latin typeface="+mj-ea"/>
                <a:ea typeface="+mj-ea"/>
              </a:rPr>
              <a:t>).</a:t>
            </a:r>
            <a:endParaRPr lang="zh-CN" altLang="en-US" dirty="0">
              <a:latin typeface="+mj-ea"/>
              <a:ea typeface="+mj-ea"/>
            </a:endParaRPr>
          </a:p>
        </p:txBody>
      </p:sp>
    </p:spTree>
  </p:cSld>
  <p:clrMapOvr>
    <a:masterClrMapping/>
  </p:clrMapOvr>
  <p:transition advTm="29693"/>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00990" y="1133475"/>
            <a:ext cx="8375466" cy="645160"/>
          </a:xfrm>
          <a:prstGeom prst="rect">
            <a:avLst/>
          </a:prstGeom>
        </p:spPr>
        <p:txBody>
          <a:bodyPr wrap="square">
            <a:spAutoFit/>
          </a:bodyPr>
          <a:lstStyle/>
          <a:p>
            <a:pPr marL="444500" lvl="0" indent="-444500" latinLnBrk="0" hangingPunct="1">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Q1</a:t>
            </a:r>
            <a:r>
              <a:rPr lang="zh-CN" altLang="en-US" sz="2400" dirty="0">
                <a:solidFill>
                  <a:srgbClr val="000000"/>
                </a:solidFill>
                <a:latin typeface="+mj-ea"/>
                <a:ea typeface="+mj-ea"/>
              </a:rPr>
              <a:t>：为什么鸵鸟能够高速奔跑</a:t>
            </a:r>
            <a:r>
              <a:rPr lang="en-US" altLang="zh-CN" sz="2400" dirty="0">
                <a:solidFill>
                  <a:srgbClr val="000000"/>
                </a:solidFill>
                <a:latin typeface="+mj-ea"/>
                <a:ea typeface="+mj-ea"/>
              </a:rPr>
              <a:t>?/</a:t>
            </a:r>
            <a:r>
              <a:rPr lang="zh-CN" altLang="en-US" sz="2400" dirty="0">
                <a:solidFill>
                  <a:srgbClr val="000000"/>
                </a:solidFill>
                <a:latin typeface="+mj-ea"/>
                <a:ea typeface="+mj-ea"/>
              </a:rPr>
              <a:t>怎样像鸵鸟一样高速机动</a:t>
            </a:r>
            <a:r>
              <a:rPr lang="en-US" altLang="zh-CN" sz="2400" dirty="0">
                <a:solidFill>
                  <a:srgbClr val="000000"/>
                </a:solidFill>
                <a:latin typeface="+mj-ea"/>
                <a:ea typeface="+mj-ea"/>
              </a:rPr>
              <a:t>?</a:t>
            </a:r>
            <a:endParaRPr lang="en-US" altLang="zh-CN" sz="2400" dirty="0">
              <a:solidFill>
                <a:srgbClr val="000000"/>
              </a:solidFill>
              <a:latin typeface="+mj-ea"/>
              <a:ea typeface="+mj-ea"/>
            </a:endParaRPr>
          </a:p>
        </p:txBody>
      </p:sp>
      <p:sp>
        <p:nvSpPr>
          <p:cNvPr id="3" name="文本框 2"/>
          <p:cNvSpPr txBox="1"/>
          <p:nvPr/>
        </p:nvSpPr>
        <p:spPr>
          <a:xfrm>
            <a:off x="735330" y="1929130"/>
            <a:ext cx="7845425" cy="4399915"/>
          </a:xfrm>
          <a:prstGeom prst="rect">
            <a:avLst/>
          </a:prstGeom>
          <a:noFill/>
        </p:spPr>
        <p:txBody>
          <a:bodyPr wrap="square" rtlCol="0">
            <a:spAutoFit/>
          </a:bodyPr>
          <a:lstStyle/>
          <a:p>
            <a:r>
              <a:rPr lang="zh-CN" altLang="en-US" sz="2000" dirty="0">
                <a:solidFill>
                  <a:srgbClr val="FF0000"/>
                </a:solidFill>
                <a:latin typeface="+mj-ea"/>
                <a:ea typeface="+mj-ea"/>
                <a:sym typeface="+mn-ea"/>
              </a:rPr>
              <a:t>问题表述</a:t>
            </a:r>
            <a:r>
              <a:rPr lang="en-US" altLang="zh-CN" sz="2000" dirty="0">
                <a:solidFill>
                  <a:srgbClr val="FF0000"/>
                </a:solidFill>
                <a:latin typeface="+mj-ea"/>
                <a:ea typeface="+mj-ea"/>
                <a:sym typeface="+mn-ea"/>
              </a:rPr>
              <a:t>:</a:t>
            </a:r>
            <a:endParaRPr lang="en-US" altLang="zh-CN" sz="2000" dirty="0">
              <a:solidFill>
                <a:srgbClr val="FF0000"/>
              </a:solidFill>
              <a:latin typeface="+mj-ea"/>
              <a:ea typeface="+mj-ea"/>
              <a:sym typeface="+mn-ea"/>
            </a:endParaRPr>
          </a:p>
          <a:p>
            <a:endParaRPr lang="en-US" altLang="zh-CN" sz="2000" dirty="0">
              <a:latin typeface="+mj-ea"/>
              <a:ea typeface="+mj-ea"/>
            </a:endParaRPr>
          </a:p>
          <a:p>
            <a:endParaRPr lang="en-US" altLang="zh-CN" sz="2000" dirty="0">
              <a:latin typeface="+mj-ea"/>
              <a:ea typeface="+mj-ea"/>
            </a:endParaRPr>
          </a:p>
          <a:p>
            <a:endParaRPr lang="en-US" altLang="zh-CN" sz="2000" dirty="0">
              <a:latin typeface="+mj-ea"/>
              <a:ea typeface="+mj-ea"/>
            </a:endParaRPr>
          </a:p>
          <a:p>
            <a:endParaRPr lang="en-US" altLang="zh-CN" sz="2000" dirty="0">
              <a:latin typeface="+mj-ea"/>
              <a:ea typeface="+mj-ea"/>
            </a:endParaRPr>
          </a:p>
          <a:p>
            <a:endParaRPr lang="en-US" altLang="zh-CN" sz="2000" dirty="0">
              <a:latin typeface="+mj-ea"/>
              <a:ea typeface="+mj-ea"/>
            </a:endParaRPr>
          </a:p>
          <a:p>
            <a:endParaRPr lang="en-US" altLang="zh-CN" sz="2000" dirty="0">
              <a:latin typeface="+mj-ea"/>
              <a:ea typeface="+mj-ea"/>
            </a:endParaRPr>
          </a:p>
          <a:p>
            <a:r>
              <a:rPr lang="zh-CN" altLang="en-US" sz="2000" dirty="0">
                <a:solidFill>
                  <a:srgbClr val="FF0000"/>
                </a:solidFill>
                <a:latin typeface="+mj-ea"/>
                <a:ea typeface="+mj-ea"/>
              </a:rPr>
              <a:t>基本观测</a:t>
            </a:r>
            <a:r>
              <a:rPr lang="en-US" altLang="zh-CN" sz="2000" dirty="0">
                <a:solidFill>
                  <a:srgbClr val="FF0000"/>
                </a:solidFill>
                <a:latin typeface="+mj-ea"/>
                <a:ea typeface="+mj-ea"/>
              </a:rPr>
              <a:t>:</a:t>
            </a:r>
            <a:endParaRPr lang="en-US" altLang="zh-CN" sz="2000" dirty="0">
              <a:solidFill>
                <a:srgbClr val="FF0000"/>
              </a:solidFill>
              <a:latin typeface="+mj-ea"/>
              <a:ea typeface="+mj-ea"/>
            </a:endParaRPr>
          </a:p>
          <a:p>
            <a:pPr latinLnBrk="0">
              <a:lnSpc>
                <a:spcPct val="150000"/>
              </a:lnSpc>
            </a:pPr>
            <a:r>
              <a:rPr lang="zh-CN" altLang="en-US" sz="2000" dirty="0">
                <a:solidFill>
                  <a:srgbClr val="000000"/>
                </a:solidFill>
                <a:latin typeface="+mj-ea"/>
                <a:ea typeface="+mj-ea"/>
              </a:rPr>
              <a:t>对于鸵鸟双足运动的基本观测包括：</a:t>
            </a:r>
            <a:endParaRPr lang="en-US" altLang="zh-CN" sz="2000" dirty="0">
              <a:solidFill>
                <a:srgbClr val="000000"/>
              </a:solidFill>
              <a:latin typeface="+mj-ea"/>
              <a:ea typeface="+mj-ea"/>
            </a:endParaRPr>
          </a:p>
          <a:p>
            <a:pPr latinLnBrk="0">
              <a:lnSpc>
                <a:spcPct val="150000"/>
              </a:lnSpc>
            </a:pPr>
            <a:r>
              <a:rPr lang="en-US" altLang="zh-CN" sz="2000" dirty="0">
                <a:solidFill>
                  <a:srgbClr val="000000"/>
                </a:solidFill>
                <a:latin typeface="+mj-ea"/>
                <a:ea typeface="+mj-ea"/>
              </a:rPr>
              <a:t>(1)</a:t>
            </a:r>
            <a:r>
              <a:rPr lang="zh-CN" altLang="en-US" sz="2000" dirty="0">
                <a:solidFill>
                  <a:srgbClr val="000000"/>
                </a:solidFill>
                <a:latin typeface="+mj-ea"/>
                <a:ea typeface="+mj-ea"/>
              </a:rPr>
              <a:t>动能和重力势能随着相位波动变化</a:t>
            </a:r>
            <a:r>
              <a:rPr lang="en-US" altLang="zh-CN" sz="2000" dirty="0">
                <a:solidFill>
                  <a:srgbClr val="000000"/>
                </a:solidFill>
                <a:latin typeface="+mj-ea"/>
                <a:ea typeface="+mj-ea"/>
              </a:rPr>
              <a:t>;</a:t>
            </a:r>
            <a:endParaRPr lang="en-US" altLang="zh-CN" sz="2000" dirty="0">
              <a:solidFill>
                <a:srgbClr val="000000"/>
              </a:solidFill>
              <a:latin typeface="+mj-ea"/>
              <a:ea typeface="+mj-ea"/>
            </a:endParaRPr>
          </a:p>
          <a:p>
            <a:pPr latinLnBrk="0">
              <a:lnSpc>
                <a:spcPct val="150000"/>
              </a:lnSpc>
            </a:pPr>
            <a:r>
              <a:rPr lang="en-US" altLang="zh-CN" sz="2000" dirty="0">
                <a:solidFill>
                  <a:srgbClr val="000000"/>
                </a:solidFill>
                <a:latin typeface="+mj-ea"/>
                <a:ea typeface="+mj-ea"/>
              </a:rPr>
              <a:t>(2)</a:t>
            </a:r>
            <a:r>
              <a:rPr lang="zh-CN" altLang="en-US" sz="2000" dirty="0">
                <a:solidFill>
                  <a:srgbClr val="000000"/>
                </a:solidFill>
                <a:latin typeface="+mj-ea"/>
                <a:ea typeface="+mj-ea"/>
              </a:rPr>
              <a:t>一些简化模型（</a:t>
            </a:r>
            <a:r>
              <a:rPr lang="en-US" altLang="zh-CN" sz="2000" dirty="0">
                <a:solidFill>
                  <a:srgbClr val="000000"/>
                </a:solidFill>
                <a:latin typeface="+mj-ea"/>
                <a:ea typeface="+mj-ea"/>
              </a:rPr>
              <a:t>SLIP</a:t>
            </a:r>
            <a:r>
              <a:rPr lang="zh-CN" altLang="en-US" sz="2000" dirty="0">
                <a:solidFill>
                  <a:srgbClr val="000000"/>
                </a:solidFill>
                <a:latin typeface="+mj-ea"/>
                <a:ea typeface="+mj-ea"/>
              </a:rPr>
              <a:t>）能够描述鸵鸟的运动数据；</a:t>
            </a:r>
            <a:endParaRPr lang="zh-CN" altLang="en-US" sz="2000" dirty="0">
              <a:solidFill>
                <a:srgbClr val="000000"/>
              </a:solidFill>
              <a:latin typeface="+mj-ea"/>
              <a:ea typeface="+mj-ea"/>
            </a:endParaRPr>
          </a:p>
          <a:p>
            <a:pPr latinLnBrk="0">
              <a:lnSpc>
                <a:spcPct val="150000"/>
              </a:lnSpc>
            </a:pPr>
            <a:r>
              <a:rPr lang="en-US" altLang="zh-CN" sz="2000" dirty="0">
                <a:solidFill>
                  <a:srgbClr val="000000"/>
                </a:solidFill>
                <a:latin typeface="+mj-ea"/>
                <a:ea typeface="+mj-ea"/>
              </a:rPr>
              <a:t>(3)</a:t>
            </a:r>
            <a:r>
              <a:rPr lang="zh-CN" altLang="en-US" sz="2000" dirty="0">
                <a:solidFill>
                  <a:srgbClr val="000000"/>
                </a:solidFill>
                <a:latin typeface="+mj-ea"/>
                <a:ea typeface="+mj-ea"/>
              </a:rPr>
              <a:t>腿部刚度与鸵鸟运动速度有关。</a:t>
            </a:r>
            <a:endParaRPr lang="zh-CN" altLang="en-US" sz="2000" dirty="0">
              <a:solidFill>
                <a:srgbClr val="000000"/>
              </a:solidFill>
              <a:latin typeface="+mj-ea"/>
              <a:ea typeface="+mj-ea"/>
            </a:endParaRPr>
          </a:p>
        </p:txBody>
      </p:sp>
      <p:sp>
        <p:nvSpPr>
          <p:cNvPr id="5" name="文本框 4"/>
          <p:cNvSpPr txBox="1"/>
          <p:nvPr/>
        </p:nvSpPr>
        <p:spPr>
          <a:xfrm>
            <a:off x="127139" y="6490007"/>
            <a:ext cx="8854936" cy="337185"/>
          </a:xfrm>
          <a:prstGeom prst="rect">
            <a:avLst/>
          </a:prstGeom>
          <a:noFill/>
        </p:spPr>
        <p:txBody>
          <a:bodyPr wrap="square" rtlCol="0">
            <a:spAutoFit/>
          </a:bodyPr>
          <a:lstStyle/>
          <a:p>
            <a:r>
              <a:rPr lang="en-US" altLang="zh-CN" sz="1400" i="1" dirty="0" err="1">
                <a:solidFill>
                  <a:srgbClr val="000000"/>
                </a:solidFill>
                <a:effectLst/>
                <a:latin typeface="+mj-ea"/>
                <a:ea typeface="+mj-ea"/>
              </a:rPr>
              <a:t>FastRunner</a:t>
            </a:r>
            <a:r>
              <a:rPr lang="en-US" altLang="zh-CN" sz="1400" i="1" dirty="0">
                <a:solidFill>
                  <a:srgbClr val="000000"/>
                </a:solidFill>
                <a:effectLst/>
                <a:latin typeface="+mj-ea"/>
                <a:ea typeface="+mj-ea"/>
              </a:rPr>
              <a:t>: A Fast, Efficient and Robust Bipedal </a:t>
            </a:r>
            <a:r>
              <a:rPr lang="en-US" altLang="zh-CN" sz="1400" i="1" dirty="0" err="1">
                <a:solidFill>
                  <a:srgbClr val="000000"/>
                </a:solidFill>
                <a:effectLst/>
                <a:latin typeface="+mj-ea"/>
                <a:ea typeface="+mj-ea"/>
              </a:rPr>
              <a:t>Robot.Concept</a:t>
            </a:r>
            <a:r>
              <a:rPr lang="en-US" altLang="zh-CN" sz="1400" i="1" dirty="0">
                <a:solidFill>
                  <a:srgbClr val="000000"/>
                </a:solidFill>
                <a:effectLst/>
                <a:latin typeface="+mj-ea"/>
                <a:ea typeface="+mj-ea"/>
              </a:rPr>
              <a:t> and Planar Simulation.</a:t>
            </a:r>
            <a:r>
              <a:rPr lang="en-US" altLang="zh-CN" sz="1600" dirty="0">
                <a:solidFill>
                  <a:srgbClr val="000000"/>
                </a:solidFill>
                <a:effectLst/>
                <a:latin typeface="+mj-ea"/>
                <a:ea typeface="+mj-ea"/>
              </a:rPr>
              <a:t> </a:t>
            </a:r>
            <a:endParaRPr lang="en-US" altLang="zh-CN" dirty="0">
              <a:solidFill>
                <a:srgbClr val="000000"/>
              </a:solidFill>
              <a:latin typeface="+mj-ea"/>
              <a:ea typeface="+mj-ea"/>
            </a:endParaRPr>
          </a:p>
        </p:txBody>
      </p:sp>
      <p:graphicFrame>
        <p:nvGraphicFramePr>
          <p:cNvPr id="7" name="对象 6">
            <a:hlinkClick r:id="" action="ppaction://ole?verb="/>
          </p:cNvPr>
          <p:cNvGraphicFramePr>
            <a:graphicFrameLocks noChangeAspect="1"/>
          </p:cNvGraphicFramePr>
          <p:nvPr/>
        </p:nvGraphicFramePr>
        <p:xfrm>
          <a:off x="544513" y="2174875"/>
          <a:ext cx="8324215" cy="2129155"/>
        </p:xfrm>
        <a:graphic>
          <a:graphicData uri="http://schemas.openxmlformats.org/presentationml/2006/ole">
            <mc:AlternateContent xmlns:mc="http://schemas.openxmlformats.org/markup-compatibility/2006">
              <mc:Choice xmlns:v="urn:schemas-microsoft-com:vml" Requires="v">
                <p:oleObj spid="_x0000_s2049" name="" r:id="rId1" imgW="7089140" imgH="1563370" progId="Visio.Drawing.15">
                  <p:embed/>
                </p:oleObj>
              </mc:Choice>
              <mc:Fallback>
                <p:oleObj name="" r:id="rId1" imgW="7089140" imgH="1563370" progId="Visio.Drawing.15">
                  <p:embed/>
                  <p:pic>
                    <p:nvPicPr>
                      <p:cNvPr id="0" name="图片 2048"/>
                      <p:cNvPicPr/>
                      <p:nvPr/>
                    </p:nvPicPr>
                    <p:blipFill>
                      <a:blip r:embed="rId2"/>
                      <a:stretch>
                        <a:fillRect/>
                      </a:stretch>
                    </p:blipFill>
                    <p:spPr>
                      <a:xfrm>
                        <a:off x="544513" y="2174875"/>
                        <a:ext cx="8324215" cy="2129155"/>
                      </a:xfrm>
                      <a:prstGeom prst="rect">
                        <a:avLst/>
                      </a:prstGeom>
                    </p:spPr>
                  </p:pic>
                </p:oleObj>
              </mc:Fallback>
            </mc:AlternateContent>
          </a:graphicData>
        </a:graphic>
      </p:graphicFrame>
    </p:spTree>
  </p:cSld>
  <p:clrMapOvr>
    <a:masterClrMapping/>
  </p:clrMapOvr>
  <p:transition advTm="29693"/>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00990" y="1133475"/>
            <a:ext cx="8591490" cy="645160"/>
          </a:xfrm>
          <a:prstGeom prst="rect">
            <a:avLst/>
          </a:prstGeom>
        </p:spPr>
        <p:txBody>
          <a:bodyPr wrap="square">
            <a:spAutoFit/>
          </a:bodyPr>
          <a:lstStyle/>
          <a:p>
            <a:pPr marL="444500" lvl="0" indent="-444500" latinLnBrk="0" hangingPunct="1">
              <a:lnSpc>
                <a:spcPct val="150000"/>
              </a:lnSpc>
              <a:buClr>
                <a:srgbClr val="C00000"/>
              </a:buClr>
              <a:buFont typeface="Wingdings" panose="05000000000000000000" charset="0"/>
              <a:buChar char="p"/>
              <a:defRPr/>
            </a:pPr>
            <a:r>
              <a:rPr lang="en-US" altLang="zh-CN" sz="2400" dirty="0">
                <a:solidFill>
                  <a:srgbClr val="000000"/>
                </a:solidFill>
                <a:latin typeface="+mj-ea"/>
                <a:ea typeface="+mj-ea"/>
                <a:sym typeface="+mn-ea"/>
              </a:rPr>
              <a:t>Q1</a:t>
            </a:r>
            <a:r>
              <a:rPr lang="zh-CN" altLang="en-US" sz="2400" dirty="0">
                <a:solidFill>
                  <a:srgbClr val="000000"/>
                </a:solidFill>
                <a:latin typeface="+mj-ea"/>
                <a:ea typeface="+mj-ea"/>
                <a:sym typeface="+mn-ea"/>
              </a:rPr>
              <a:t>：为什么鸵鸟能够高速奔跑</a:t>
            </a:r>
            <a:r>
              <a:rPr lang="en-US" altLang="zh-CN" sz="2400" dirty="0">
                <a:solidFill>
                  <a:srgbClr val="000000"/>
                </a:solidFill>
                <a:latin typeface="+mj-ea"/>
                <a:ea typeface="+mj-ea"/>
                <a:sym typeface="+mn-ea"/>
              </a:rPr>
              <a:t>?/</a:t>
            </a:r>
            <a:r>
              <a:rPr lang="zh-CN" altLang="en-US" sz="2400" dirty="0">
                <a:solidFill>
                  <a:srgbClr val="000000"/>
                </a:solidFill>
                <a:latin typeface="+mj-ea"/>
                <a:ea typeface="+mj-ea"/>
                <a:sym typeface="+mn-ea"/>
              </a:rPr>
              <a:t>怎样像鸵鸟一样高速机动</a:t>
            </a:r>
            <a:r>
              <a:rPr lang="en-US" altLang="zh-CN" sz="2400" dirty="0">
                <a:solidFill>
                  <a:srgbClr val="000000"/>
                </a:solidFill>
                <a:latin typeface="+mj-ea"/>
                <a:ea typeface="+mj-ea"/>
                <a:sym typeface="+mn-ea"/>
              </a:rPr>
              <a:t>?</a:t>
            </a:r>
            <a:endParaRPr lang="en-US" altLang="zh-CN" sz="2400" dirty="0">
              <a:solidFill>
                <a:srgbClr val="000000"/>
              </a:solidFill>
              <a:latin typeface="+mj-ea"/>
              <a:ea typeface="+mj-ea"/>
            </a:endParaRPr>
          </a:p>
        </p:txBody>
      </p:sp>
      <p:sp>
        <p:nvSpPr>
          <p:cNvPr id="3" name="文本框 2"/>
          <p:cNvSpPr txBox="1"/>
          <p:nvPr/>
        </p:nvSpPr>
        <p:spPr>
          <a:xfrm>
            <a:off x="448310" y="1866265"/>
            <a:ext cx="8444230" cy="3784600"/>
          </a:xfrm>
          <a:prstGeom prst="rect">
            <a:avLst/>
          </a:prstGeom>
          <a:noFill/>
        </p:spPr>
        <p:txBody>
          <a:bodyPr wrap="square" rtlCol="0">
            <a:spAutoFit/>
          </a:bodyPr>
          <a:lstStyle/>
          <a:p>
            <a:pPr latinLnBrk="0">
              <a:lnSpc>
                <a:spcPct val="150000"/>
              </a:lnSpc>
            </a:pPr>
            <a:r>
              <a:rPr lang="zh-CN" altLang="en-US" sz="2000" dirty="0">
                <a:solidFill>
                  <a:srgbClr val="FF0000"/>
                </a:solidFill>
                <a:latin typeface="+mj-ea"/>
                <a:ea typeface="+mj-ea"/>
              </a:rPr>
              <a:t>基本观测的分析结果</a:t>
            </a:r>
            <a:r>
              <a:rPr lang="en-US" altLang="zh-CN" sz="2000" dirty="0">
                <a:solidFill>
                  <a:srgbClr val="FF0000"/>
                </a:solidFill>
                <a:latin typeface="+mj-ea"/>
                <a:ea typeface="+mj-ea"/>
              </a:rPr>
              <a:t>:</a:t>
            </a:r>
            <a:endParaRPr lang="en-US" altLang="zh-CN" sz="2000" dirty="0">
              <a:solidFill>
                <a:srgbClr val="FF0000"/>
              </a:solidFill>
              <a:latin typeface="+mj-ea"/>
              <a:ea typeface="+mj-ea"/>
            </a:endParaRPr>
          </a:p>
          <a:p>
            <a:pPr latinLnBrk="0">
              <a:lnSpc>
                <a:spcPct val="150000"/>
              </a:lnSpc>
            </a:pPr>
            <a:r>
              <a:rPr lang="en-US" altLang="zh-CN" sz="2000" dirty="0">
                <a:solidFill>
                  <a:srgbClr val="FF0000"/>
                </a:solidFill>
                <a:latin typeface="+mj-ea"/>
                <a:ea typeface="+mj-ea"/>
              </a:rPr>
              <a:t>Insight1</a:t>
            </a:r>
            <a:r>
              <a:rPr lang="zh-CN" altLang="en-US" sz="2000" dirty="0">
                <a:solidFill>
                  <a:srgbClr val="FF0000"/>
                </a:solidFill>
                <a:latin typeface="+mj-ea"/>
                <a:ea typeface="+mj-ea"/>
              </a:rPr>
              <a:t>：</a:t>
            </a:r>
            <a:r>
              <a:rPr lang="zh-CN" altLang="en-US" sz="2000" dirty="0">
                <a:solidFill>
                  <a:srgbClr val="000000"/>
                </a:solidFill>
                <a:latin typeface="+mj-ea"/>
                <a:ea typeface="+mj-ea"/>
              </a:rPr>
              <a:t>由于多种约束（驱动，地形肌肉等）的存在，鸵鸟的双足       </a:t>
            </a:r>
            <a:endParaRPr lang="zh-CN" altLang="en-US" sz="2000" dirty="0">
              <a:solidFill>
                <a:srgbClr val="000000"/>
              </a:solidFill>
              <a:latin typeface="+mj-ea"/>
              <a:ea typeface="+mj-ea"/>
            </a:endParaRPr>
          </a:p>
          <a:p>
            <a:pPr latinLnBrk="0">
              <a:lnSpc>
                <a:spcPct val="150000"/>
              </a:lnSpc>
            </a:pPr>
            <a:r>
              <a:rPr lang="zh-CN" altLang="en-US" sz="2000" dirty="0">
                <a:solidFill>
                  <a:srgbClr val="000000"/>
                </a:solidFill>
                <a:latin typeface="+mj-ea"/>
                <a:ea typeface="+mj-ea"/>
              </a:rPr>
              <a:t>          是一种具有多种模式的</a:t>
            </a:r>
            <a:r>
              <a:rPr lang="zh-CN" altLang="en-US" sz="2000" dirty="0">
                <a:solidFill>
                  <a:srgbClr val="0000FF"/>
                </a:solidFill>
                <a:latin typeface="+mj-ea"/>
                <a:ea typeface="+mj-ea"/>
              </a:rPr>
              <a:t>混合系统</a:t>
            </a:r>
            <a:r>
              <a:rPr lang="zh-CN" altLang="en-US" sz="2000" dirty="0">
                <a:solidFill>
                  <a:srgbClr val="0000FF"/>
                </a:solidFill>
                <a:latin typeface="+mj-ea"/>
                <a:ea typeface="+mj-ea"/>
                <a:sym typeface="+mn-ea"/>
              </a:rPr>
              <a:t>（</a:t>
            </a:r>
            <a:r>
              <a:rPr lang="en-US" altLang="zh-CN" sz="2000" dirty="0">
                <a:solidFill>
                  <a:srgbClr val="0000FF"/>
                </a:solidFill>
                <a:latin typeface="+mj-ea"/>
                <a:ea typeface="+mj-ea"/>
                <a:sym typeface="+mn-ea"/>
              </a:rPr>
              <a:t>Hybrid System</a:t>
            </a:r>
            <a:r>
              <a:rPr lang="zh-CN" altLang="en-US" sz="2000" dirty="0">
                <a:solidFill>
                  <a:srgbClr val="0000FF"/>
                </a:solidFill>
                <a:latin typeface="+mj-ea"/>
                <a:ea typeface="+mj-ea"/>
                <a:sym typeface="+mn-ea"/>
              </a:rPr>
              <a:t>）</a:t>
            </a:r>
            <a:r>
              <a:rPr lang="zh-CN" altLang="en-US" sz="2000" dirty="0">
                <a:solidFill>
                  <a:srgbClr val="000000"/>
                </a:solidFill>
                <a:latin typeface="+mj-ea"/>
                <a:ea typeface="+mj-ea"/>
              </a:rPr>
              <a:t>，并且对于</a:t>
            </a:r>
            <a:endParaRPr lang="zh-CN" altLang="en-US" sz="2000" dirty="0">
              <a:solidFill>
                <a:srgbClr val="000000"/>
              </a:solidFill>
              <a:latin typeface="+mj-ea"/>
              <a:ea typeface="+mj-ea"/>
            </a:endParaRPr>
          </a:p>
          <a:p>
            <a:pPr latinLnBrk="0">
              <a:lnSpc>
                <a:spcPct val="150000"/>
              </a:lnSpc>
            </a:pPr>
            <a:r>
              <a:rPr lang="zh-CN" altLang="en-US" sz="2000" dirty="0">
                <a:solidFill>
                  <a:srgbClr val="000000"/>
                </a:solidFill>
                <a:latin typeface="+mj-ea"/>
                <a:ea typeface="+mj-ea"/>
              </a:rPr>
              <a:t>          各个模式的目标，都是</a:t>
            </a:r>
            <a:r>
              <a:rPr lang="zh-CN" altLang="en-US" sz="2000" dirty="0">
                <a:solidFill>
                  <a:srgbClr val="0000FF"/>
                </a:solidFill>
                <a:latin typeface="+mj-ea"/>
                <a:ea typeface="+mj-ea"/>
              </a:rPr>
              <a:t>最优的</a:t>
            </a:r>
            <a:r>
              <a:rPr lang="zh-CN" altLang="en-US" sz="2000" dirty="0">
                <a:solidFill>
                  <a:srgbClr val="000000"/>
                </a:solidFill>
                <a:latin typeface="+mj-ea"/>
                <a:ea typeface="+mj-ea"/>
              </a:rPr>
              <a:t>；</a:t>
            </a:r>
            <a:endParaRPr lang="zh-CN" altLang="en-US" sz="2000" dirty="0">
              <a:solidFill>
                <a:srgbClr val="000000"/>
              </a:solidFill>
              <a:latin typeface="+mj-ea"/>
              <a:ea typeface="+mj-ea"/>
            </a:endParaRPr>
          </a:p>
          <a:p>
            <a:pPr latinLnBrk="0" hangingPunct="1">
              <a:lnSpc>
                <a:spcPct val="150000"/>
              </a:lnSpc>
            </a:pPr>
            <a:r>
              <a:rPr lang="en-US" altLang="zh-CN" sz="2000" dirty="0">
                <a:solidFill>
                  <a:srgbClr val="FF0000"/>
                </a:solidFill>
                <a:latin typeface="+mj-ea"/>
                <a:ea typeface="+mj-ea"/>
                <a:sym typeface="+mn-ea"/>
              </a:rPr>
              <a:t>Insight2</a:t>
            </a:r>
            <a:r>
              <a:rPr lang="zh-CN" altLang="en-US" sz="2000" dirty="0">
                <a:solidFill>
                  <a:srgbClr val="FF0000"/>
                </a:solidFill>
                <a:latin typeface="+mj-ea"/>
                <a:ea typeface="+mj-ea"/>
                <a:sym typeface="+mn-ea"/>
              </a:rPr>
              <a:t>：</a:t>
            </a:r>
            <a:r>
              <a:rPr lang="zh-CN" altLang="en-US" sz="2000" dirty="0">
                <a:solidFill>
                  <a:srgbClr val="000000"/>
                </a:solidFill>
                <a:latin typeface="+mj-ea"/>
                <a:ea typeface="+mj-ea"/>
              </a:rPr>
              <a:t>轻质腿和少于关节自由度的驱动导致</a:t>
            </a:r>
            <a:r>
              <a:rPr lang="zh-CN" altLang="en-US" sz="2000" dirty="0">
                <a:solidFill>
                  <a:srgbClr val="0000FF"/>
                </a:solidFill>
                <a:latin typeface="+mj-ea"/>
                <a:ea typeface="+mj-ea"/>
              </a:rPr>
              <a:t>欠驱动</a:t>
            </a:r>
            <a:r>
              <a:rPr lang="en-US" altLang="zh-CN" sz="2000" dirty="0">
                <a:solidFill>
                  <a:srgbClr val="0000FF"/>
                </a:solidFill>
                <a:latin typeface="+mj-ea"/>
                <a:ea typeface="+mj-ea"/>
              </a:rPr>
              <a:t>(underactuated)</a:t>
            </a:r>
            <a:r>
              <a:rPr lang="zh-CN" altLang="en-US" sz="2000" dirty="0">
                <a:solidFill>
                  <a:srgbClr val="000000"/>
                </a:solidFill>
                <a:latin typeface="+mj-ea"/>
                <a:ea typeface="+mj-ea"/>
              </a:rPr>
              <a:t>；</a:t>
            </a:r>
            <a:endParaRPr lang="zh-CN" altLang="en-US" sz="2000" dirty="0">
              <a:solidFill>
                <a:srgbClr val="000000"/>
              </a:solidFill>
              <a:latin typeface="+mj-ea"/>
              <a:ea typeface="+mj-ea"/>
            </a:endParaRPr>
          </a:p>
          <a:p>
            <a:pPr latinLnBrk="0">
              <a:lnSpc>
                <a:spcPct val="150000"/>
              </a:lnSpc>
            </a:pPr>
            <a:r>
              <a:rPr lang="en-US" altLang="zh-CN" sz="2000" dirty="0">
                <a:solidFill>
                  <a:srgbClr val="FF0000"/>
                </a:solidFill>
                <a:latin typeface="+mj-ea"/>
                <a:ea typeface="+mj-ea"/>
                <a:sym typeface="+mn-ea"/>
              </a:rPr>
              <a:t>Insight3</a:t>
            </a:r>
            <a:r>
              <a:rPr lang="zh-CN" altLang="en-US" sz="2000" dirty="0">
                <a:solidFill>
                  <a:srgbClr val="FF0000"/>
                </a:solidFill>
                <a:latin typeface="+mj-ea"/>
                <a:ea typeface="+mj-ea"/>
                <a:sym typeface="+mn-ea"/>
              </a:rPr>
              <a:t>：</a:t>
            </a:r>
            <a:r>
              <a:rPr lang="zh-CN" altLang="en-US" sz="2000" dirty="0">
                <a:solidFill>
                  <a:srgbClr val="0000FF"/>
                </a:solidFill>
                <a:latin typeface="+mj-ea"/>
                <a:ea typeface="+mj-ea"/>
              </a:rPr>
              <a:t>被动</a:t>
            </a:r>
            <a:r>
              <a:rPr lang="zh-CN" altLang="en-US" sz="2000" dirty="0">
                <a:solidFill>
                  <a:srgbClr val="000000"/>
                </a:solidFill>
                <a:latin typeface="+mj-ea"/>
                <a:ea typeface="+mj-ea"/>
              </a:rPr>
              <a:t>动力学和</a:t>
            </a:r>
            <a:r>
              <a:rPr lang="zh-CN" altLang="en-US" sz="2000" dirty="0">
                <a:solidFill>
                  <a:srgbClr val="0000FF"/>
                </a:solidFill>
                <a:latin typeface="+mj-ea"/>
                <a:ea typeface="+mj-ea"/>
              </a:rPr>
              <a:t>被动</a:t>
            </a:r>
            <a:r>
              <a:rPr lang="zh-CN" altLang="en-US" sz="2000" dirty="0">
                <a:solidFill>
                  <a:srgbClr val="000000"/>
                </a:solidFill>
                <a:latin typeface="+mj-ea"/>
                <a:ea typeface="+mj-ea"/>
              </a:rPr>
              <a:t>互连</a:t>
            </a:r>
            <a:r>
              <a:rPr lang="zh-CN" altLang="en-US" sz="2000" dirty="0">
                <a:solidFill>
                  <a:srgbClr val="0000FF"/>
                </a:solidFill>
                <a:latin typeface="+mj-ea"/>
                <a:ea typeface="+mj-ea"/>
              </a:rPr>
              <a:t>（</a:t>
            </a:r>
            <a:r>
              <a:rPr lang="en-US" altLang="zh-CN" sz="2000" dirty="0">
                <a:solidFill>
                  <a:srgbClr val="0000FF"/>
                </a:solidFill>
                <a:latin typeface="+mj-ea"/>
                <a:ea typeface="+mj-ea"/>
                <a:sym typeface="+mn-ea"/>
              </a:rPr>
              <a:t>Passive dynamics and linkages</a:t>
            </a:r>
            <a:r>
              <a:rPr lang="zh-CN" altLang="en-US" sz="2000" dirty="0">
                <a:solidFill>
                  <a:srgbClr val="0000FF"/>
                </a:solidFill>
                <a:latin typeface="+mj-ea"/>
                <a:ea typeface="+mj-ea"/>
              </a:rPr>
              <a:t>）</a:t>
            </a:r>
            <a:r>
              <a:rPr lang="zh-CN" altLang="en-US" sz="2000" dirty="0">
                <a:solidFill>
                  <a:srgbClr val="000000"/>
                </a:solidFill>
                <a:latin typeface="+mj-ea"/>
                <a:ea typeface="+mj-ea"/>
              </a:rPr>
              <a:t>；</a:t>
            </a:r>
            <a:endParaRPr lang="zh-CN" altLang="en-US" sz="2000" dirty="0">
              <a:solidFill>
                <a:srgbClr val="000000"/>
              </a:solidFill>
              <a:latin typeface="+mj-ea"/>
              <a:ea typeface="+mj-ea"/>
            </a:endParaRPr>
          </a:p>
          <a:p>
            <a:pPr latinLnBrk="0">
              <a:lnSpc>
                <a:spcPct val="150000"/>
              </a:lnSpc>
            </a:pPr>
            <a:r>
              <a:rPr lang="en-US" altLang="zh-CN" sz="2000" dirty="0">
                <a:solidFill>
                  <a:srgbClr val="FF0000"/>
                </a:solidFill>
                <a:latin typeface="+mj-ea"/>
                <a:ea typeface="+mj-ea"/>
                <a:sym typeface="+mn-ea"/>
              </a:rPr>
              <a:t>Insight4</a:t>
            </a:r>
            <a:r>
              <a:rPr lang="zh-CN" altLang="en-US" sz="2000" dirty="0">
                <a:solidFill>
                  <a:srgbClr val="FF0000"/>
                </a:solidFill>
                <a:latin typeface="+mj-ea"/>
                <a:ea typeface="+mj-ea"/>
                <a:sym typeface="+mn-ea"/>
              </a:rPr>
              <a:t>：</a:t>
            </a:r>
            <a:r>
              <a:rPr lang="zh-CN" altLang="en-US" sz="2000" dirty="0">
                <a:solidFill>
                  <a:srgbClr val="000000"/>
                </a:solidFill>
                <a:latin typeface="+mj-ea"/>
                <a:ea typeface="+mj-ea"/>
              </a:rPr>
              <a:t>由</a:t>
            </a:r>
            <a:r>
              <a:rPr lang="zh-CN" altLang="en-US" sz="2000" dirty="0">
                <a:solidFill>
                  <a:srgbClr val="0000FF"/>
                </a:solidFill>
                <a:latin typeface="+mj-ea"/>
                <a:ea typeface="+mj-ea"/>
              </a:rPr>
              <a:t>结构特点而获取的自稳定</a:t>
            </a:r>
            <a:r>
              <a:rPr lang="zh-CN" altLang="en-US" sz="2000" dirty="0">
                <a:solidFill>
                  <a:srgbClr val="000000"/>
                </a:solidFill>
                <a:latin typeface="+mj-ea"/>
                <a:ea typeface="+mj-ea"/>
              </a:rPr>
              <a:t>能力，即对于扰动和扰动直接</a:t>
            </a:r>
            <a:endParaRPr lang="zh-CN" altLang="en-US" sz="2000" dirty="0">
              <a:solidFill>
                <a:srgbClr val="000000"/>
              </a:solidFill>
              <a:latin typeface="+mj-ea"/>
              <a:ea typeface="+mj-ea"/>
            </a:endParaRPr>
          </a:p>
          <a:p>
            <a:pPr latinLnBrk="0">
              <a:lnSpc>
                <a:spcPct val="150000"/>
              </a:lnSpc>
            </a:pPr>
            <a:r>
              <a:rPr lang="zh-CN" altLang="en-US" sz="2000" dirty="0">
                <a:solidFill>
                  <a:srgbClr val="000000"/>
                </a:solidFill>
                <a:latin typeface="+mj-ea"/>
                <a:ea typeface="+mj-ea"/>
              </a:rPr>
              <a:t>           作用的系统稳定能力（</a:t>
            </a:r>
            <a:r>
              <a:rPr lang="en-US" altLang="zh-CN" sz="2000" dirty="0">
                <a:solidFill>
                  <a:srgbClr val="0000FF"/>
                </a:solidFill>
                <a:latin typeface="+mj-ea"/>
                <a:ea typeface="+mj-ea"/>
              </a:rPr>
              <a:t>self-stablizing by mechanics</a:t>
            </a:r>
            <a:r>
              <a:rPr lang="zh-CN" altLang="en-US" sz="2000" dirty="0">
                <a:solidFill>
                  <a:srgbClr val="000000"/>
                </a:solidFill>
                <a:latin typeface="+mj-ea"/>
                <a:ea typeface="+mj-ea"/>
              </a:rPr>
              <a:t>）。</a:t>
            </a:r>
            <a:endParaRPr lang="en-US" altLang="zh-CN" sz="2000" dirty="0">
              <a:solidFill>
                <a:srgbClr val="FF0000"/>
              </a:solidFill>
              <a:latin typeface="+mj-ea"/>
              <a:ea typeface="+mj-ea"/>
            </a:endParaRPr>
          </a:p>
        </p:txBody>
      </p:sp>
      <p:sp>
        <p:nvSpPr>
          <p:cNvPr id="5" name="文本框 4"/>
          <p:cNvSpPr txBox="1"/>
          <p:nvPr/>
        </p:nvSpPr>
        <p:spPr>
          <a:xfrm>
            <a:off x="694690" y="5650865"/>
            <a:ext cx="7753985" cy="645160"/>
          </a:xfrm>
          <a:prstGeom prst="rect">
            <a:avLst/>
          </a:prstGeom>
          <a:noFill/>
        </p:spPr>
        <p:txBody>
          <a:bodyPr wrap="square" rtlCol="0" anchor="t">
            <a:spAutoFit/>
          </a:bodyPr>
          <a:p>
            <a:pPr latinLnBrk="0" hangingPunct="1"/>
            <a:r>
              <a:rPr lang="zh-CN" altLang="en-US" dirty="0">
                <a:solidFill>
                  <a:srgbClr val="000000"/>
                </a:solidFill>
                <a:latin typeface="+mj-ea"/>
                <a:ea typeface="+mj-ea"/>
                <a:cs typeface="+mn-lt"/>
                <a:sym typeface="+mn-ea"/>
              </a:rPr>
              <a:t>其中</a:t>
            </a:r>
            <a:r>
              <a:rPr lang="en-US" altLang="zh-CN" dirty="0">
                <a:solidFill>
                  <a:srgbClr val="000000"/>
                </a:solidFill>
                <a:latin typeface="+mj-ea"/>
                <a:ea typeface="+mj-ea"/>
                <a:cs typeface="+mn-lt"/>
                <a:sym typeface="+mn-ea"/>
              </a:rPr>
              <a:t>1</a:t>
            </a:r>
            <a:r>
              <a:rPr lang="zh-CN" altLang="en-US" dirty="0">
                <a:solidFill>
                  <a:srgbClr val="000000"/>
                </a:solidFill>
                <a:latin typeface="+mj-ea"/>
                <a:ea typeface="+mj-ea"/>
                <a:cs typeface="+mn-lt"/>
                <a:sym typeface="+mn-ea"/>
              </a:rPr>
              <a:t>、</a:t>
            </a:r>
            <a:r>
              <a:rPr lang="en-US" altLang="zh-CN" dirty="0">
                <a:solidFill>
                  <a:srgbClr val="000000"/>
                </a:solidFill>
                <a:latin typeface="+mj-ea"/>
                <a:ea typeface="+mj-ea"/>
                <a:cs typeface="+mn-lt"/>
                <a:sym typeface="+mn-ea"/>
              </a:rPr>
              <a:t>2</a:t>
            </a:r>
            <a:r>
              <a:rPr lang="zh-CN" altLang="en-US" dirty="0">
                <a:solidFill>
                  <a:srgbClr val="000000"/>
                </a:solidFill>
                <a:latin typeface="+mj-ea"/>
                <a:ea typeface="+mj-ea"/>
                <a:cs typeface="+mn-lt"/>
                <a:sym typeface="+mn-ea"/>
              </a:rPr>
              <a:t>、</a:t>
            </a:r>
            <a:r>
              <a:rPr lang="en-US" altLang="zh-CN" dirty="0">
                <a:solidFill>
                  <a:srgbClr val="000000"/>
                </a:solidFill>
                <a:latin typeface="+mj-ea"/>
                <a:ea typeface="+mj-ea"/>
                <a:cs typeface="+mn-lt"/>
                <a:sym typeface="+mn-ea"/>
              </a:rPr>
              <a:t>4</a:t>
            </a:r>
            <a:r>
              <a:rPr lang="zh-CN" altLang="en-US" dirty="0">
                <a:solidFill>
                  <a:srgbClr val="000000"/>
                </a:solidFill>
                <a:latin typeface="+mj-ea"/>
                <a:ea typeface="+mj-ea"/>
                <a:cs typeface="+mn-lt"/>
                <a:sym typeface="+mn-ea"/>
              </a:rPr>
              <a:t>均与控制相关，即混合系统的最优化控制，欠驱动机器人控制，误差累计的控制决策。</a:t>
            </a:r>
            <a:r>
              <a:rPr lang="en-US" altLang="zh-CN" dirty="0">
                <a:solidFill>
                  <a:srgbClr val="000000"/>
                </a:solidFill>
                <a:latin typeface="+mj-ea"/>
                <a:ea typeface="+mj-ea"/>
                <a:cs typeface="+mn-lt"/>
                <a:sym typeface="+mn-ea"/>
              </a:rPr>
              <a:t> </a:t>
            </a:r>
            <a:endParaRPr lang="zh-CN" altLang="en-US"/>
          </a:p>
        </p:txBody>
      </p:sp>
      <p:sp>
        <p:nvSpPr>
          <p:cNvPr id="6" name="文本框 5"/>
          <p:cNvSpPr txBox="1"/>
          <p:nvPr/>
        </p:nvSpPr>
        <p:spPr>
          <a:xfrm>
            <a:off x="127139" y="6229022"/>
            <a:ext cx="8854936" cy="737235"/>
          </a:xfrm>
          <a:prstGeom prst="rect">
            <a:avLst/>
          </a:prstGeom>
          <a:noFill/>
        </p:spPr>
        <p:txBody>
          <a:bodyPr wrap="square" rtlCol="0">
            <a:spAutoFit/>
          </a:bodyPr>
          <a:p>
            <a:r>
              <a:rPr lang="en-US" altLang="zh-CN" sz="1400" i="1" dirty="0">
                <a:solidFill>
                  <a:srgbClr val="000000"/>
                </a:solidFill>
                <a:latin typeface="+mj-ea"/>
                <a:ea typeface="+mj-ea"/>
              </a:rPr>
              <a:t>Muscle force-length dynamics during level versus incline locomotion: a comparison of in vivo performance of two guinea fowl ankle extensors./ The role of intrinsic muscle mechanics in the neuromuscular control of stable running in the guinea fowl</a:t>
            </a:r>
            <a:endParaRPr lang="en-US" altLang="zh-CN" sz="1400" i="1" dirty="0">
              <a:solidFill>
                <a:srgbClr val="000000"/>
              </a:solidFill>
              <a:latin typeface="+mj-ea"/>
              <a:ea typeface="+mj-ea"/>
            </a:endParaRPr>
          </a:p>
        </p:txBody>
      </p:sp>
    </p:spTree>
  </p:cSld>
  <p:clrMapOvr>
    <a:masterClrMapping/>
  </p:clrMapOvr>
  <p:transition advTm="29693"/>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00990" y="1133475"/>
            <a:ext cx="8385175" cy="119888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Q2</a:t>
            </a:r>
            <a:r>
              <a:rPr lang="zh-CN" altLang="en-US" sz="2400" dirty="0">
                <a:solidFill>
                  <a:srgbClr val="000000"/>
                </a:solidFill>
                <a:latin typeface="+mj-ea"/>
                <a:ea typeface="+mj-ea"/>
              </a:rPr>
              <a:t>：鸵鸟在运动时采用了什么方式的控制</a:t>
            </a:r>
            <a:r>
              <a:rPr lang="en-US" altLang="zh-CN" sz="2400" dirty="0">
                <a:solidFill>
                  <a:srgbClr val="000000"/>
                </a:solidFill>
                <a:latin typeface="+mj-ea"/>
                <a:ea typeface="+mj-ea"/>
              </a:rPr>
              <a:t>/</a:t>
            </a:r>
            <a:r>
              <a:rPr lang="zh-CN" altLang="en-US" sz="2400" dirty="0">
                <a:solidFill>
                  <a:srgbClr val="000000"/>
                </a:solidFill>
                <a:latin typeface="+mj-ea"/>
                <a:ea typeface="+mj-ea"/>
              </a:rPr>
              <a:t>在仿鸵鸟双足机器人控制中应当采取什么方式的控制？</a:t>
            </a:r>
            <a:endParaRPr lang="zh-CN" altLang="en-US" sz="2400" dirty="0">
              <a:solidFill>
                <a:srgbClr val="000000"/>
              </a:solidFill>
              <a:latin typeface="+mj-ea"/>
              <a:ea typeface="+mj-ea"/>
            </a:endParaRPr>
          </a:p>
        </p:txBody>
      </p:sp>
      <p:sp>
        <p:nvSpPr>
          <p:cNvPr id="3" name="文本框 2"/>
          <p:cNvSpPr txBox="1"/>
          <p:nvPr/>
        </p:nvSpPr>
        <p:spPr>
          <a:xfrm>
            <a:off x="600710" y="2400935"/>
            <a:ext cx="8085455" cy="2861310"/>
          </a:xfrm>
          <a:prstGeom prst="rect">
            <a:avLst/>
          </a:prstGeom>
          <a:noFill/>
        </p:spPr>
        <p:txBody>
          <a:bodyPr wrap="square" rtlCol="0">
            <a:spAutoFit/>
          </a:bodyPr>
          <a:lstStyle/>
          <a:p>
            <a:pPr latinLnBrk="0">
              <a:lnSpc>
                <a:spcPct val="150000"/>
              </a:lnSpc>
            </a:pPr>
            <a:r>
              <a:rPr lang="zh-CN" altLang="en-US" sz="2000" dirty="0">
                <a:solidFill>
                  <a:srgbClr val="FF0000"/>
                </a:solidFill>
                <a:latin typeface="+mj-ea"/>
                <a:ea typeface="+mj-ea"/>
              </a:rPr>
              <a:t>鸵鸟</a:t>
            </a:r>
            <a:r>
              <a:rPr lang="en-US" altLang="zh-CN" sz="2000" dirty="0">
                <a:solidFill>
                  <a:srgbClr val="FF0000"/>
                </a:solidFill>
                <a:latin typeface="+mj-ea"/>
                <a:ea typeface="+mj-ea"/>
              </a:rPr>
              <a:t>-</a:t>
            </a:r>
            <a:r>
              <a:rPr lang="zh-CN" altLang="en-US" sz="2000" dirty="0">
                <a:solidFill>
                  <a:srgbClr val="FF0000"/>
                </a:solidFill>
                <a:latin typeface="+mj-ea"/>
                <a:ea typeface="+mj-ea"/>
                <a:sym typeface="+mn-ea"/>
              </a:rPr>
              <a:t>脊椎生物</a:t>
            </a:r>
            <a:r>
              <a:rPr lang="zh-CN" altLang="en-US" sz="2000" dirty="0">
                <a:solidFill>
                  <a:srgbClr val="FF0000"/>
                </a:solidFill>
                <a:latin typeface="+mj-ea"/>
                <a:ea typeface="+mj-ea"/>
              </a:rPr>
              <a:t>神经机械控制策略（Neuromechanical control）</a:t>
            </a:r>
            <a:r>
              <a:rPr lang="en-US" altLang="zh-CN" sz="2000" dirty="0">
                <a:solidFill>
                  <a:srgbClr val="FF0000"/>
                </a:solidFill>
                <a:latin typeface="+mj-ea"/>
                <a:ea typeface="+mj-ea"/>
              </a:rPr>
              <a:t>:</a:t>
            </a:r>
            <a:endParaRPr lang="en-US" altLang="zh-CN" sz="2000" dirty="0">
              <a:solidFill>
                <a:srgbClr val="FF0000"/>
              </a:solidFill>
              <a:latin typeface="+mj-ea"/>
              <a:ea typeface="+mj-ea"/>
            </a:endParaRPr>
          </a:p>
          <a:p>
            <a:pPr latinLnBrk="0">
              <a:lnSpc>
                <a:spcPct val="150000"/>
              </a:lnSpc>
            </a:pPr>
            <a:r>
              <a:rPr lang="zh-CN" altLang="en-US" sz="2000" dirty="0">
                <a:solidFill>
                  <a:srgbClr val="000000"/>
                </a:solidFill>
                <a:latin typeface="+mj-ea"/>
                <a:ea typeface="+mj-ea"/>
              </a:rPr>
              <a:t>一种由多种控制策略组成的多层次结构的控制方式，包括：</a:t>
            </a:r>
            <a:endParaRPr lang="en-US" altLang="zh-CN" sz="2000" dirty="0">
              <a:solidFill>
                <a:srgbClr val="000000"/>
              </a:solidFill>
              <a:latin typeface="+mj-ea"/>
              <a:ea typeface="+mj-ea"/>
            </a:endParaRPr>
          </a:p>
          <a:p>
            <a:pPr latinLnBrk="0">
              <a:lnSpc>
                <a:spcPct val="150000"/>
              </a:lnSpc>
            </a:pPr>
            <a:r>
              <a:rPr lang="zh-CN" altLang="en-US" sz="2000" dirty="0">
                <a:solidFill>
                  <a:srgbClr val="231F20"/>
                </a:solidFill>
                <a:latin typeface="+mj-ea"/>
                <a:ea typeface="+mj-ea"/>
              </a:rPr>
              <a:t>（</a:t>
            </a:r>
            <a:r>
              <a:rPr lang="en-US" altLang="zh-CN" sz="2000" dirty="0">
                <a:solidFill>
                  <a:srgbClr val="231F20"/>
                </a:solidFill>
                <a:latin typeface="+mj-ea"/>
                <a:ea typeface="+mj-ea"/>
              </a:rPr>
              <a:t>1</a:t>
            </a:r>
            <a:r>
              <a:rPr lang="zh-CN" altLang="en-US" sz="2000" dirty="0">
                <a:solidFill>
                  <a:srgbClr val="231F20"/>
                </a:solidFill>
                <a:latin typeface="+mj-ea"/>
                <a:ea typeface="+mj-ea"/>
              </a:rPr>
              <a:t>）</a:t>
            </a:r>
            <a:r>
              <a:rPr lang="zh-CN" altLang="en-US" sz="2000" dirty="0">
                <a:solidFill>
                  <a:srgbClr val="231F20"/>
                </a:solidFill>
                <a:latin typeface="+mj-ea"/>
                <a:ea typeface="+mj-ea"/>
                <a:sym typeface="+mn-ea"/>
              </a:rPr>
              <a:t>相互独立的</a:t>
            </a:r>
            <a:r>
              <a:rPr lang="zh-CN" altLang="en-US" sz="2000" dirty="0">
                <a:solidFill>
                  <a:srgbClr val="231F20"/>
                </a:solidFill>
                <a:latin typeface="+mj-ea"/>
                <a:ea typeface="+mj-ea"/>
              </a:rPr>
              <a:t>腿部关节角控制与腿长驱动控制；</a:t>
            </a:r>
            <a:endParaRPr lang="zh-CN" altLang="en-US" sz="2000" dirty="0">
              <a:solidFill>
                <a:srgbClr val="231F20"/>
              </a:solidFill>
              <a:latin typeface="+mj-ea"/>
              <a:ea typeface="+mj-ea"/>
            </a:endParaRPr>
          </a:p>
          <a:p>
            <a:pPr latinLnBrk="0">
              <a:lnSpc>
                <a:spcPct val="150000"/>
              </a:lnSpc>
            </a:pPr>
            <a:r>
              <a:rPr lang="zh-CN" altLang="en-US" sz="2000" dirty="0">
                <a:solidFill>
                  <a:srgbClr val="231F20"/>
                </a:solidFill>
                <a:latin typeface="+mj-ea"/>
                <a:ea typeface="+mj-ea"/>
              </a:rPr>
              <a:t>（</a:t>
            </a:r>
            <a:r>
              <a:rPr lang="en-US" altLang="zh-CN" sz="2000" dirty="0">
                <a:solidFill>
                  <a:srgbClr val="231F20"/>
                </a:solidFill>
                <a:latin typeface="+mj-ea"/>
                <a:ea typeface="+mj-ea"/>
              </a:rPr>
              <a:t>2</a:t>
            </a:r>
            <a:r>
              <a:rPr lang="zh-CN" altLang="en-US" sz="2000" dirty="0">
                <a:solidFill>
                  <a:srgbClr val="231F20"/>
                </a:solidFill>
                <a:latin typeface="+mj-ea"/>
                <a:ea typeface="+mj-ea"/>
              </a:rPr>
              <a:t>）</a:t>
            </a:r>
            <a:r>
              <a:rPr lang="zh-CN" altLang="en-US" sz="2000" dirty="0">
                <a:solidFill>
                  <a:srgbClr val="00B050"/>
                </a:solidFill>
                <a:latin typeface="+mj-ea"/>
                <a:ea typeface="+mj-ea"/>
              </a:rPr>
              <a:t>腿循环率的前馈规划，</a:t>
            </a:r>
            <a:r>
              <a:rPr lang="zh-CN" altLang="en-US" sz="2000" dirty="0">
                <a:solidFill>
                  <a:srgbClr val="231F20"/>
                </a:solidFill>
                <a:latin typeface="+mj-ea"/>
                <a:ea typeface="+mj-ea"/>
              </a:rPr>
              <a:t>用以调节足</a:t>
            </a:r>
            <a:r>
              <a:rPr lang="en-US" altLang="zh-CN" sz="2000" dirty="0">
                <a:solidFill>
                  <a:srgbClr val="231F20"/>
                </a:solidFill>
                <a:latin typeface="+mj-ea"/>
                <a:ea typeface="+mj-ea"/>
              </a:rPr>
              <a:t>-</a:t>
            </a:r>
            <a:r>
              <a:rPr lang="zh-CN" altLang="en-US" sz="2000" dirty="0">
                <a:solidFill>
                  <a:srgbClr val="231F20"/>
                </a:solidFill>
                <a:latin typeface="+mj-ea"/>
                <a:ea typeface="+mj-ea"/>
              </a:rPr>
              <a:t>地接触时序和维持腿部载荷；</a:t>
            </a:r>
            <a:endParaRPr lang="zh-CN" altLang="en-US" sz="2000" dirty="0">
              <a:solidFill>
                <a:srgbClr val="231F20"/>
              </a:solidFill>
              <a:latin typeface="+mj-ea"/>
              <a:ea typeface="+mj-ea"/>
            </a:endParaRPr>
          </a:p>
          <a:p>
            <a:pPr latinLnBrk="0">
              <a:lnSpc>
                <a:spcPct val="150000"/>
              </a:lnSpc>
            </a:pPr>
            <a:r>
              <a:rPr lang="zh-CN" altLang="en-US" sz="2000" dirty="0">
                <a:solidFill>
                  <a:srgbClr val="231F20"/>
                </a:solidFill>
                <a:latin typeface="+mj-ea"/>
                <a:ea typeface="+mj-ea"/>
              </a:rPr>
              <a:t>（</a:t>
            </a:r>
            <a:r>
              <a:rPr lang="en-US" altLang="zh-CN" sz="2000" dirty="0">
                <a:solidFill>
                  <a:srgbClr val="231F20"/>
                </a:solidFill>
                <a:latin typeface="+mj-ea"/>
                <a:ea typeface="+mj-ea"/>
              </a:rPr>
              <a:t>3</a:t>
            </a:r>
            <a:r>
              <a:rPr lang="zh-CN" altLang="en-US" sz="2000" dirty="0">
                <a:solidFill>
                  <a:srgbClr val="231F20"/>
                </a:solidFill>
                <a:latin typeface="+mj-ea"/>
                <a:ea typeface="+mj-ea"/>
              </a:rPr>
              <a:t>）依赖载荷的肌肉驱动控制，用以稳定机体能量；</a:t>
            </a:r>
            <a:endParaRPr lang="zh-CN" altLang="en-US" sz="2000" dirty="0">
              <a:solidFill>
                <a:srgbClr val="231F20"/>
              </a:solidFill>
              <a:latin typeface="+mj-ea"/>
              <a:ea typeface="+mj-ea"/>
            </a:endParaRPr>
          </a:p>
          <a:p>
            <a:pPr latinLnBrk="0">
              <a:lnSpc>
                <a:spcPct val="150000"/>
              </a:lnSpc>
            </a:pPr>
            <a:r>
              <a:rPr lang="zh-CN" altLang="en-US" sz="2000" dirty="0">
                <a:solidFill>
                  <a:srgbClr val="231F20"/>
                </a:solidFill>
                <a:latin typeface="+mj-ea"/>
                <a:ea typeface="+mj-ea"/>
              </a:rPr>
              <a:t>（</a:t>
            </a:r>
            <a:r>
              <a:rPr lang="en-US" altLang="zh-CN" sz="2000" dirty="0">
                <a:solidFill>
                  <a:srgbClr val="231F20"/>
                </a:solidFill>
                <a:latin typeface="+mj-ea"/>
                <a:ea typeface="+mj-ea"/>
              </a:rPr>
              <a:t>4</a:t>
            </a:r>
            <a:r>
              <a:rPr lang="zh-CN" altLang="en-US" sz="2000" dirty="0">
                <a:solidFill>
                  <a:srgbClr val="231F20"/>
                </a:solidFill>
                <a:latin typeface="+mj-ea"/>
                <a:ea typeface="+mj-ea"/>
              </a:rPr>
              <a:t>）不稳定动作时的多步恢复策略；</a:t>
            </a:r>
            <a:endParaRPr lang="zh-CN" altLang="en-US" sz="2000" dirty="0">
              <a:solidFill>
                <a:srgbClr val="231F20"/>
              </a:solidFill>
              <a:latin typeface="+mj-ea"/>
              <a:ea typeface="+mj-ea"/>
            </a:endParaRPr>
          </a:p>
        </p:txBody>
      </p:sp>
      <p:sp>
        <p:nvSpPr>
          <p:cNvPr id="5" name="文本框 4"/>
          <p:cNvSpPr txBox="1"/>
          <p:nvPr/>
        </p:nvSpPr>
        <p:spPr>
          <a:xfrm>
            <a:off x="127139" y="6253787"/>
            <a:ext cx="8854936" cy="521970"/>
          </a:xfrm>
          <a:prstGeom prst="rect">
            <a:avLst/>
          </a:prstGeom>
          <a:noFill/>
        </p:spPr>
        <p:txBody>
          <a:bodyPr wrap="square" rtlCol="0">
            <a:spAutoFit/>
          </a:bodyPr>
          <a:lstStyle/>
          <a:p>
            <a:r>
              <a:rPr lang="en-US" altLang="zh-CN" sz="1400" i="1" dirty="0">
                <a:solidFill>
                  <a:srgbClr val="231F20"/>
                </a:solidFill>
                <a:effectLst/>
                <a:latin typeface="+mj-ea"/>
                <a:ea typeface="+mj-ea"/>
              </a:rPr>
              <a:t>Understanding the Agility of Running Birds: Sensorimotor and </a:t>
            </a:r>
            <a:r>
              <a:rPr lang="en-US" altLang="zh-CN" sz="1400" i="1" dirty="0">
                <a:latin typeface="+mj-ea"/>
                <a:ea typeface="+mj-ea"/>
              </a:rPr>
              <a:t> </a:t>
            </a:r>
            <a:r>
              <a:rPr lang="en-US" altLang="zh-CN" sz="1400" i="1" dirty="0">
                <a:solidFill>
                  <a:srgbClr val="231F20"/>
                </a:solidFill>
                <a:effectLst/>
                <a:latin typeface="+mj-ea"/>
                <a:ea typeface="+mj-ea"/>
              </a:rPr>
              <a:t>Mechanical Factors in Avian Bipedal Locomotion</a:t>
            </a:r>
            <a:endParaRPr lang="en-US" altLang="zh-CN" sz="1400" i="1" dirty="0">
              <a:solidFill>
                <a:srgbClr val="000000"/>
              </a:solidFill>
              <a:latin typeface="+mj-ea"/>
              <a:ea typeface="+mj-ea"/>
            </a:endParaRPr>
          </a:p>
        </p:txBody>
      </p:sp>
    </p:spTree>
  </p:cSld>
  <p:clrMapOvr>
    <a:masterClrMapping/>
  </p:clrMapOvr>
  <p:transition advTm="29693"/>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5455920" y="2131695"/>
            <a:ext cx="3302635" cy="4726305"/>
          </a:xfrm>
          <a:prstGeom prst="rect">
            <a:avLst/>
          </a:prstGeom>
        </p:spPr>
      </p:pic>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3" name="文本框 2"/>
          <p:cNvSpPr txBox="1"/>
          <p:nvPr/>
        </p:nvSpPr>
        <p:spPr>
          <a:xfrm>
            <a:off x="601345" y="2247265"/>
            <a:ext cx="4849495" cy="3969385"/>
          </a:xfrm>
          <a:prstGeom prst="rect">
            <a:avLst/>
          </a:prstGeom>
          <a:noFill/>
        </p:spPr>
        <p:txBody>
          <a:bodyPr wrap="square" rtlCol="0">
            <a:spAutoFit/>
          </a:bodyPr>
          <a:lstStyle/>
          <a:p>
            <a:pPr latinLnBrk="0">
              <a:lnSpc>
                <a:spcPct val="150000"/>
              </a:lnSpc>
            </a:pPr>
            <a:r>
              <a:rPr lang="zh-CN" altLang="en-US" sz="2400" dirty="0">
                <a:solidFill>
                  <a:srgbClr val="FF0000"/>
                </a:solidFill>
                <a:latin typeface="+mj-ea"/>
                <a:ea typeface="+mj-ea"/>
                <a:sym typeface="+mn-ea"/>
              </a:rPr>
              <a:t>Neuromechanical control</a:t>
            </a:r>
            <a:r>
              <a:rPr lang="en-US" altLang="zh-CN" sz="2800" dirty="0">
                <a:solidFill>
                  <a:srgbClr val="FF0000"/>
                </a:solidFill>
                <a:latin typeface="+mj-ea"/>
                <a:ea typeface="+mj-ea"/>
              </a:rPr>
              <a:t>:</a:t>
            </a:r>
            <a:endParaRPr lang="en-US" altLang="zh-CN" sz="2800" dirty="0">
              <a:solidFill>
                <a:srgbClr val="FF0000"/>
              </a:solidFill>
              <a:effectLst/>
              <a:latin typeface="+mj-ea"/>
              <a:ea typeface="+mj-ea"/>
            </a:endParaRPr>
          </a:p>
          <a:p>
            <a:pPr latinLnBrk="0">
              <a:lnSpc>
                <a:spcPct val="150000"/>
              </a:lnSpc>
            </a:pPr>
            <a:r>
              <a:rPr lang="zh-CN" altLang="en-US" sz="2000" dirty="0">
                <a:solidFill>
                  <a:srgbClr val="231F20"/>
                </a:solidFill>
                <a:effectLst/>
                <a:latin typeface="+mj-ea"/>
                <a:ea typeface="+mj-ea"/>
              </a:rPr>
              <a:t>多层次结构的控制方式必然导致了不同层次的不同时间尺度，对于鸵鸟来说，根据时间尺度从小到大分为</a:t>
            </a:r>
            <a:r>
              <a:rPr lang="en-US" altLang="zh-CN" sz="2000" dirty="0">
                <a:solidFill>
                  <a:srgbClr val="0000FF"/>
                </a:solidFill>
                <a:effectLst/>
                <a:latin typeface="+mj-ea"/>
                <a:ea typeface="+mj-ea"/>
                <a:sym typeface="+mn-ea"/>
              </a:rPr>
              <a:t>periphery nerves and mechanics</a:t>
            </a:r>
            <a:r>
              <a:rPr lang="zh-CN" altLang="en-US" sz="2000" dirty="0">
                <a:solidFill>
                  <a:srgbClr val="231F20"/>
                </a:solidFill>
                <a:effectLst/>
                <a:latin typeface="+mj-ea"/>
                <a:ea typeface="+mj-ea"/>
              </a:rPr>
              <a:t>（</a:t>
            </a:r>
            <a:r>
              <a:rPr lang="en-US" altLang="zh-CN" sz="2000" dirty="0">
                <a:solidFill>
                  <a:srgbClr val="0000FF"/>
                </a:solidFill>
                <a:effectLst/>
                <a:latin typeface="+mj-ea"/>
                <a:ea typeface="+mj-ea"/>
                <a:sym typeface="+mn-ea"/>
              </a:rPr>
              <a:t>fastest</a:t>
            </a:r>
            <a:r>
              <a:rPr lang="zh-CN" altLang="en-US" sz="2000" dirty="0">
                <a:solidFill>
                  <a:srgbClr val="0000FF"/>
                </a:solidFill>
                <a:effectLst/>
                <a:latin typeface="+mj-ea"/>
                <a:ea typeface="+mj-ea"/>
                <a:sym typeface="+mn-ea"/>
              </a:rPr>
              <a:t>）、</a:t>
            </a:r>
            <a:r>
              <a:rPr lang="en-US" altLang="zh-CN" sz="2000" dirty="0">
                <a:solidFill>
                  <a:srgbClr val="0000FF"/>
                </a:solidFill>
                <a:effectLst/>
                <a:latin typeface="+mj-ea"/>
                <a:ea typeface="+mj-ea"/>
                <a:sym typeface="+mn-ea"/>
              </a:rPr>
              <a:t>spinal </a:t>
            </a:r>
            <a:r>
              <a:rPr lang="en-US" altLang="zh-CN" sz="2000" dirty="0">
                <a:solidFill>
                  <a:srgbClr val="231F20"/>
                </a:solidFill>
                <a:effectLst/>
                <a:latin typeface="+mj-ea"/>
                <a:ea typeface="+mj-ea"/>
                <a:sym typeface="+mn-ea"/>
              </a:rPr>
              <a:t>reflexes</a:t>
            </a:r>
            <a:r>
              <a:rPr lang="zh-CN" altLang="en-US" sz="2000" dirty="0">
                <a:solidFill>
                  <a:srgbClr val="231F20"/>
                </a:solidFill>
                <a:effectLst/>
                <a:latin typeface="+mj-ea"/>
                <a:ea typeface="+mj-ea"/>
                <a:sym typeface="+mn-ea"/>
              </a:rPr>
              <a:t>（</a:t>
            </a:r>
            <a:r>
              <a:rPr lang="en-US" altLang="zh-CN" sz="2000" dirty="0">
                <a:solidFill>
                  <a:srgbClr val="0000FF"/>
                </a:solidFill>
                <a:effectLst/>
                <a:latin typeface="+mj-ea"/>
                <a:ea typeface="+mj-ea"/>
                <a:sym typeface="+mn-ea"/>
              </a:rPr>
              <a:t>intermediate</a:t>
            </a:r>
            <a:r>
              <a:rPr lang="zh-CN" altLang="en-US" sz="2000" dirty="0">
                <a:solidFill>
                  <a:srgbClr val="231F20"/>
                </a:solidFill>
                <a:effectLst/>
                <a:latin typeface="+mj-ea"/>
                <a:ea typeface="+mj-ea"/>
                <a:sym typeface="+mn-ea"/>
              </a:rPr>
              <a:t>）、</a:t>
            </a:r>
            <a:r>
              <a:rPr lang="en-US" altLang="zh-CN" sz="2000" dirty="0">
                <a:solidFill>
                  <a:srgbClr val="231F20"/>
                </a:solidFill>
                <a:effectLst/>
                <a:latin typeface="+mj-ea"/>
                <a:ea typeface="+mj-ea"/>
                <a:sym typeface="+mn-ea"/>
              </a:rPr>
              <a:t>brain central for processing and planning</a:t>
            </a:r>
            <a:r>
              <a:rPr lang="zh-CN" altLang="en-US" sz="2000" dirty="0">
                <a:solidFill>
                  <a:srgbClr val="231F20"/>
                </a:solidFill>
                <a:effectLst/>
                <a:latin typeface="+mj-ea"/>
                <a:ea typeface="+mj-ea"/>
                <a:sym typeface="+mn-ea"/>
              </a:rPr>
              <a:t>（</a:t>
            </a:r>
            <a:r>
              <a:rPr lang="en-US" altLang="zh-CN" sz="2000" dirty="0">
                <a:solidFill>
                  <a:srgbClr val="0000FF"/>
                </a:solidFill>
                <a:effectLst/>
                <a:latin typeface="+mj-ea"/>
                <a:ea typeface="+mj-ea"/>
                <a:sym typeface="+mn-ea"/>
              </a:rPr>
              <a:t>slower</a:t>
            </a:r>
            <a:r>
              <a:rPr lang="en-US" altLang="zh-CN" sz="2000" dirty="0">
                <a:solidFill>
                  <a:srgbClr val="231F20"/>
                </a:solidFill>
                <a:effectLst/>
                <a:latin typeface="+mj-ea"/>
                <a:ea typeface="+mj-ea"/>
                <a:sym typeface="+mn-ea"/>
              </a:rPr>
              <a:t> </a:t>
            </a:r>
            <a:r>
              <a:rPr lang="zh-CN" altLang="en-US" sz="2000" dirty="0">
                <a:solidFill>
                  <a:srgbClr val="231F20"/>
                </a:solidFill>
                <a:effectLst/>
                <a:latin typeface="+mj-ea"/>
                <a:ea typeface="+mj-ea"/>
                <a:sym typeface="+mn-ea"/>
              </a:rPr>
              <a:t>）</a:t>
            </a:r>
            <a:r>
              <a:rPr lang="en-US" altLang="zh-CN" sz="2000" dirty="0" err="1">
                <a:solidFill>
                  <a:srgbClr val="231F20"/>
                </a:solidFill>
                <a:effectLst/>
                <a:latin typeface="+mj-ea"/>
                <a:ea typeface="+mj-ea"/>
              </a:rPr>
              <a:t>.</a:t>
            </a:r>
            <a:endParaRPr lang="en-US" altLang="zh-CN" dirty="0"/>
          </a:p>
        </p:txBody>
      </p:sp>
      <p:sp>
        <p:nvSpPr>
          <p:cNvPr id="2" name="矩形 1"/>
          <p:cNvSpPr/>
          <p:nvPr/>
        </p:nvSpPr>
        <p:spPr>
          <a:xfrm>
            <a:off x="300990" y="1133475"/>
            <a:ext cx="8385175" cy="1198880"/>
          </a:xfrm>
          <a:prstGeom prst="rect">
            <a:avLst/>
          </a:prstGeom>
        </p:spPr>
        <p:txBody>
          <a:bodyPr wrap="square">
            <a:spAutoFit/>
          </a:bodyPr>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Q2</a:t>
            </a:r>
            <a:r>
              <a:rPr lang="zh-CN" altLang="en-US" sz="2400" dirty="0">
                <a:solidFill>
                  <a:srgbClr val="000000"/>
                </a:solidFill>
                <a:latin typeface="+mj-ea"/>
                <a:ea typeface="+mj-ea"/>
              </a:rPr>
              <a:t>：鸵鸟在运动时采用了什么方式的控制</a:t>
            </a:r>
            <a:r>
              <a:rPr lang="en-US" altLang="zh-CN" sz="2400" dirty="0">
                <a:solidFill>
                  <a:srgbClr val="000000"/>
                </a:solidFill>
                <a:latin typeface="+mj-ea"/>
                <a:ea typeface="+mj-ea"/>
              </a:rPr>
              <a:t>/</a:t>
            </a:r>
            <a:r>
              <a:rPr lang="zh-CN" altLang="en-US" sz="2400" dirty="0">
                <a:solidFill>
                  <a:srgbClr val="000000"/>
                </a:solidFill>
                <a:latin typeface="+mj-ea"/>
                <a:ea typeface="+mj-ea"/>
              </a:rPr>
              <a:t>在仿鸵鸟双足机器人控制中应当采取什么方式的控制？</a:t>
            </a:r>
            <a:endParaRPr lang="zh-CN" altLang="en-US" sz="2400" dirty="0">
              <a:solidFill>
                <a:srgbClr val="000000"/>
              </a:solidFill>
              <a:latin typeface="+mj-ea"/>
              <a:ea typeface="+mj-ea"/>
            </a:endParaRPr>
          </a:p>
        </p:txBody>
      </p:sp>
      <p:sp>
        <p:nvSpPr>
          <p:cNvPr id="7" name="文本框 6"/>
          <p:cNvSpPr txBox="1"/>
          <p:nvPr/>
        </p:nvSpPr>
        <p:spPr>
          <a:xfrm>
            <a:off x="127000" y="6336030"/>
            <a:ext cx="5899150" cy="521970"/>
          </a:xfrm>
          <a:prstGeom prst="rect">
            <a:avLst/>
          </a:prstGeom>
          <a:noFill/>
        </p:spPr>
        <p:txBody>
          <a:bodyPr wrap="square" rtlCol="0">
            <a:spAutoFit/>
          </a:bodyPr>
          <a:p>
            <a:r>
              <a:rPr lang="en-US" altLang="zh-CN" sz="1400" i="1" dirty="0">
                <a:solidFill>
                  <a:srgbClr val="000000"/>
                </a:solidFill>
                <a:latin typeface="+mj-ea"/>
                <a:ea typeface="+mj-ea"/>
              </a:rPr>
              <a:t>Swing-Leg Trajectory of Running Guinea Fowl SuggestsTask-Level Priority of Force Regulation Rather thanDisturbance Rejection</a:t>
            </a:r>
            <a:endParaRPr lang="en-US" altLang="zh-CN" sz="1400" i="1" dirty="0">
              <a:solidFill>
                <a:srgbClr val="000000"/>
              </a:solidFill>
              <a:latin typeface="+mj-ea"/>
              <a:ea typeface="+mj-ea"/>
            </a:endParaRPr>
          </a:p>
        </p:txBody>
      </p:sp>
    </p:spTree>
  </p:cSld>
  <p:clrMapOvr>
    <a:masterClrMapping/>
  </p:clrMapOvr>
  <p:transition advTm="29693"/>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graphicFrame>
        <p:nvGraphicFramePr>
          <p:cNvPr id="7" name="对象 6">
            <a:hlinkClick r:id="" action="ppaction://ole?verb="/>
          </p:cNvPr>
          <p:cNvGraphicFramePr>
            <a:graphicFrameLocks noChangeAspect="1"/>
          </p:cNvGraphicFramePr>
          <p:nvPr/>
        </p:nvGraphicFramePr>
        <p:xfrm>
          <a:off x="535305" y="2131378"/>
          <a:ext cx="7906385" cy="4490720"/>
        </p:xfrm>
        <a:graphic>
          <a:graphicData uri="http://schemas.openxmlformats.org/presentationml/2006/ole">
            <mc:AlternateContent xmlns:mc="http://schemas.openxmlformats.org/markup-compatibility/2006">
              <mc:Choice xmlns:v="urn:schemas-microsoft-com:vml" Requires="v">
                <p:oleObj spid="_x0000_s2049" name="" r:id="rId1" imgW="7452995" imgH="3648075" progId="Visio.Drawing.15">
                  <p:embed/>
                </p:oleObj>
              </mc:Choice>
              <mc:Fallback>
                <p:oleObj name="" r:id="rId1" imgW="7452995" imgH="3648075" progId="Visio.Drawing.15">
                  <p:embed/>
                  <p:pic>
                    <p:nvPicPr>
                      <p:cNvPr id="0" name="图片 2048"/>
                      <p:cNvPicPr/>
                      <p:nvPr/>
                    </p:nvPicPr>
                    <p:blipFill>
                      <a:blip r:embed="rId2"/>
                      <a:stretch>
                        <a:fillRect/>
                      </a:stretch>
                    </p:blipFill>
                    <p:spPr>
                      <a:xfrm>
                        <a:off x="535305" y="2131378"/>
                        <a:ext cx="7906385" cy="4490720"/>
                      </a:xfrm>
                      <a:prstGeom prst="rect">
                        <a:avLst/>
                      </a:prstGeom>
                    </p:spPr>
                  </p:pic>
                </p:oleObj>
              </mc:Fallback>
            </mc:AlternateContent>
          </a:graphicData>
        </a:graphic>
      </p:graphicFrame>
      <p:sp>
        <p:nvSpPr>
          <p:cNvPr id="2" name="矩形 1"/>
          <p:cNvSpPr/>
          <p:nvPr/>
        </p:nvSpPr>
        <p:spPr>
          <a:xfrm>
            <a:off x="300990" y="1133475"/>
            <a:ext cx="8385175" cy="1198880"/>
          </a:xfrm>
          <a:prstGeom prst="rect">
            <a:avLst/>
          </a:prstGeom>
        </p:spPr>
        <p:txBody>
          <a:bodyPr wrap="square">
            <a:spAutoFit/>
          </a:bodyPr>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Q2</a:t>
            </a:r>
            <a:r>
              <a:rPr lang="zh-CN" altLang="en-US" sz="2400" dirty="0">
                <a:solidFill>
                  <a:srgbClr val="000000"/>
                </a:solidFill>
                <a:latin typeface="+mj-ea"/>
                <a:ea typeface="+mj-ea"/>
              </a:rPr>
              <a:t>：鸵鸟在运动时采用了什么方式的控制</a:t>
            </a:r>
            <a:r>
              <a:rPr lang="en-US" altLang="zh-CN" sz="2400" dirty="0">
                <a:solidFill>
                  <a:srgbClr val="000000"/>
                </a:solidFill>
                <a:latin typeface="+mj-ea"/>
                <a:ea typeface="+mj-ea"/>
              </a:rPr>
              <a:t>/</a:t>
            </a:r>
            <a:r>
              <a:rPr lang="zh-CN" altLang="en-US" sz="2400" dirty="0">
                <a:solidFill>
                  <a:srgbClr val="000000"/>
                </a:solidFill>
                <a:latin typeface="+mj-ea"/>
                <a:ea typeface="+mj-ea"/>
              </a:rPr>
              <a:t>在仿鸵鸟双足机器人控制中应当采取什么方式的控制？</a:t>
            </a:r>
            <a:endParaRPr lang="zh-CN" altLang="en-US" sz="2400" dirty="0">
              <a:solidFill>
                <a:srgbClr val="000000"/>
              </a:solidFill>
              <a:latin typeface="+mj-ea"/>
              <a:ea typeface="+mj-ea"/>
            </a:endParaRPr>
          </a:p>
        </p:txBody>
      </p:sp>
    </p:spTree>
  </p:cSld>
  <p:clrMapOvr>
    <a:masterClrMapping/>
  </p:clrMapOvr>
  <p:transition advTm="29693"/>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graphicFrame>
        <p:nvGraphicFramePr>
          <p:cNvPr id="7" name="对象 6">
            <a:hlinkClick r:id="" action="ppaction://ole?verb="/>
          </p:cNvPr>
          <p:cNvGraphicFramePr>
            <a:graphicFrameLocks noChangeAspect="1"/>
          </p:cNvGraphicFramePr>
          <p:nvPr/>
        </p:nvGraphicFramePr>
        <p:xfrm>
          <a:off x="53975" y="1943100"/>
          <a:ext cx="8879205" cy="4645025"/>
        </p:xfrm>
        <a:graphic>
          <a:graphicData uri="http://schemas.openxmlformats.org/presentationml/2006/ole">
            <mc:AlternateContent xmlns:mc="http://schemas.openxmlformats.org/markup-compatibility/2006">
              <mc:Choice xmlns:v="urn:schemas-microsoft-com:vml" Requires="v">
                <p:oleObj spid="_x0000_s2049" name="" r:id="rId1" imgW="8091805" imgH="3648075" progId="Visio.Drawing.15">
                  <p:embed/>
                </p:oleObj>
              </mc:Choice>
              <mc:Fallback>
                <p:oleObj name="" r:id="rId1" imgW="8091805" imgH="3648075" progId="Visio.Drawing.15">
                  <p:embed/>
                  <p:pic>
                    <p:nvPicPr>
                      <p:cNvPr id="0" name="图片 2048"/>
                      <p:cNvPicPr/>
                      <p:nvPr/>
                    </p:nvPicPr>
                    <p:blipFill>
                      <a:blip r:embed="rId2"/>
                      <a:stretch>
                        <a:fillRect/>
                      </a:stretch>
                    </p:blipFill>
                    <p:spPr>
                      <a:xfrm>
                        <a:off x="53975" y="1943100"/>
                        <a:ext cx="8879205" cy="4645025"/>
                      </a:xfrm>
                      <a:prstGeom prst="rect">
                        <a:avLst/>
                      </a:prstGeom>
                    </p:spPr>
                  </p:pic>
                </p:oleObj>
              </mc:Fallback>
            </mc:AlternateContent>
          </a:graphicData>
        </a:graphic>
      </p:graphicFrame>
      <p:sp>
        <p:nvSpPr>
          <p:cNvPr id="2" name="矩形 1"/>
          <p:cNvSpPr/>
          <p:nvPr/>
        </p:nvSpPr>
        <p:spPr>
          <a:xfrm>
            <a:off x="300990" y="1133475"/>
            <a:ext cx="8385175" cy="645160"/>
          </a:xfrm>
          <a:prstGeom prst="rect">
            <a:avLst/>
          </a:prstGeom>
        </p:spPr>
        <p:txBody>
          <a:bodyPr wrap="square">
            <a:spAutoFit/>
          </a:bodyPr>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Q3</a:t>
            </a:r>
            <a:r>
              <a:rPr lang="zh-CN" altLang="en-US" sz="2400" dirty="0">
                <a:solidFill>
                  <a:srgbClr val="000000"/>
                </a:solidFill>
                <a:latin typeface="+mj-ea"/>
                <a:ea typeface="+mj-ea"/>
              </a:rPr>
              <a:t>：</a:t>
            </a:r>
            <a:r>
              <a:rPr lang="zh-CN" sz="2400" dirty="0">
                <a:solidFill>
                  <a:srgbClr val="000000"/>
                </a:solidFill>
                <a:latin typeface="+mj-ea"/>
                <a:ea typeface="+mj-ea"/>
              </a:rPr>
              <a:t>仿鸵鸟机器人双足控制中有哪些研究点？</a:t>
            </a:r>
            <a:endParaRPr lang="zh-CN" sz="2400" dirty="0">
              <a:solidFill>
                <a:srgbClr val="000000"/>
              </a:solidFill>
              <a:latin typeface="+mj-ea"/>
              <a:ea typeface="+mj-ea"/>
            </a:endParaRPr>
          </a:p>
        </p:txBody>
      </p:sp>
    </p:spTree>
  </p:cSld>
  <p:clrMapOvr>
    <a:masterClrMapping/>
  </p:clrMapOvr>
  <p:transition advTm="29693"/>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095"/>
            <a:ext cx="7971790" cy="239966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B050"/>
                </a:solidFill>
                <a:latin typeface="黑体" panose="02010609060101010101" pitchFamily="2" charset="-122"/>
                <a:ea typeface="黑体" panose="02010609060101010101" pitchFamily="2" charset="-122"/>
              </a:rPr>
              <a:t>研究目标与拟定的控制方案结构</a:t>
            </a:r>
            <a:endParaRPr lang="zh-CN" altLang="en-US" sz="2000" b="1" dirty="0">
              <a:solidFill>
                <a:srgbClr val="00B05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根据仿鸵鸟机器人运动特点，研究设计一套能够进行高速机动的，灵活主动调整姿态的，能够适应平坦</a:t>
            </a:r>
            <a:r>
              <a:rPr lang="en-US" altLang="zh-CN" sz="2000" dirty="0">
                <a:solidFill>
                  <a:srgbClr val="000000"/>
                </a:solidFill>
                <a:latin typeface="黑体" panose="02010609060101010101" pitchFamily="2" charset="-122"/>
                <a:ea typeface="黑体" panose="02010609060101010101" pitchFamily="2" charset="-122"/>
              </a:rPr>
              <a:t>/</a:t>
            </a:r>
            <a:r>
              <a:rPr lang="zh-CN" altLang="en-US" sz="2000" dirty="0">
                <a:solidFill>
                  <a:srgbClr val="000000"/>
                </a:solidFill>
                <a:latin typeface="黑体" panose="02010609060101010101" pitchFamily="2" charset="-122"/>
                <a:ea typeface="黑体" panose="02010609060101010101" pitchFamily="2" charset="-122"/>
              </a:rPr>
              <a:t>不平坦地形的，双足机器人控制方案。</a:t>
            </a:r>
            <a:endParaRPr lang="zh-CN" altLang="en-US" sz="2000"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endParaRPr lang="zh-CN" altLang="en-US" sz="2000" dirty="0">
              <a:solidFill>
                <a:srgbClr val="000000"/>
              </a:solidFill>
              <a:latin typeface="黑体" panose="02010609060101010101" pitchFamily="2" charset="-122"/>
              <a:ea typeface="黑体" panose="02010609060101010101" pitchFamily="2" charset="-122"/>
            </a:endParaRPr>
          </a:p>
        </p:txBody>
      </p:sp>
      <p:pic>
        <p:nvPicPr>
          <p:cNvPr id="6" name="图片 5"/>
          <p:cNvPicPr>
            <a:picLocks noChangeAspect="1"/>
          </p:cNvPicPr>
          <p:nvPr/>
        </p:nvPicPr>
        <p:blipFill>
          <a:blip r:embed="rId1"/>
          <a:stretch>
            <a:fillRect/>
          </a:stretch>
        </p:blipFill>
        <p:spPr>
          <a:xfrm>
            <a:off x="5782945" y="3540760"/>
            <a:ext cx="1901190" cy="2806700"/>
          </a:xfrm>
          <a:prstGeom prst="rect">
            <a:avLst/>
          </a:prstGeom>
        </p:spPr>
      </p:pic>
    </p:spTree>
  </p:cSld>
  <p:clrMapOvr>
    <a:masterClrMapping/>
  </p:clrMapOvr>
  <p:transition advTm="29693"/>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22288" y="115888"/>
            <a:ext cx="6246812" cy="747712"/>
          </a:xfrm>
        </p:spPr>
        <p:txBody>
          <a:bodyPr/>
          <a:lstStyle/>
          <a:p>
            <a:pPr>
              <a:defRPr/>
            </a:pPr>
            <a:r>
              <a:rPr lang="zh-CN" altLang="en-US" sz="4000" dirty="0">
                <a:solidFill>
                  <a:srgbClr val="002060"/>
                </a:solidFill>
                <a:effectLst>
                  <a:outerShdw blurRad="38100" dist="38100" dir="2700000" algn="tl">
                    <a:srgbClr val="000000">
                      <a:alpha val="43137"/>
                    </a:srgbClr>
                  </a:outerShdw>
                </a:effectLst>
                <a:latin typeface="+mj-ea"/>
              </a:rPr>
              <a:t>目录</a:t>
            </a:r>
            <a:endParaRPr lang="zh-CN" altLang="en-US" sz="4000" dirty="0">
              <a:solidFill>
                <a:srgbClr val="002060"/>
              </a:solidFill>
              <a:effectLst>
                <a:outerShdw blurRad="38100" dist="38100" dir="2700000" algn="tl">
                  <a:srgbClr val="000000">
                    <a:alpha val="43137"/>
                  </a:srgbClr>
                </a:outerShdw>
              </a:effectLst>
              <a:latin typeface="+mj-ea"/>
            </a:endParaRPr>
          </a:p>
        </p:txBody>
      </p:sp>
      <p:sp>
        <p:nvSpPr>
          <p:cNvPr id="4099"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D184DFF6-FCCD-410B-BC4C-E63B6C6C42C4}" type="slidenum">
              <a:rPr lang="en-US" altLang="zh-CN" smtClean="0">
                <a:solidFill>
                  <a:srgbClr val="000066"/>
                </a:solidFill>
                <a:latin typeface="+mj-ea"/>
                <a:ea typeface="+mj-ea"/>
              </a:rPr>
            </a:fld>
            <a:endParaRPr lang="en-US" altLang="zh-CN">
              <a:solidFill>
                <a:srgbClr val="000066"/>
              </a:solidFill>
              <a:latin typeface="+mj-ea"/>
              <a:ea typeface="+mj-ea"/>
            </a:endParaRPr>
          </a:p>
        </p:txBody>
      </p:sp>
      <p:sp>
        <p:nvSpPr>
          <p:cNvPr id="40" name="Text Box 12"/>
          <p:cNvSpPr txBox="1">
            <a:spLocks noChangeArrowheads="1"/>
          </p:cNvSpPr>
          <p:nvPr/>
        </p:nvSpPr>
        <p:spPr bwMode="auto">
          <a:xfrm>
            <a:off x="1844992" y="1573530"/>
            <a:ext cx="5155899" cy="645160"/>
          </a:xfrm>
          <a:prstGeom prst="rect">
            <a:avLst/>
          </a:prstGeom>
          <a:noFill/>
          <a:ln>
            <a:noFill/>
          </a:ln>
          <a:effectLst/>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chemeClr val="tx1">
                    <a:lumMod val="60000"/>
                    <a:lumOff val="40000"/>
                  </a:schemeClr>
                </a:solidFill>
                <a:latin typeface="+mj-ea"/>
                <a:ea typeface="+mj-ea"/>
                <a:sym typeface="+mn-ea"/>
              </a:rPr>
              <a:t>专业基础知识学习情况</a:t>
            </a:r>
            <a:endParaRPr lang="zh-CN" altLang="en-US" sz="3600" b="1" dirty="0">
              <a:solidFill>
                <a:schemeClr val="tx1">
                  <a:lumMod val="60000"/>
                  <a:lumOff val="40000"/>
                </a:schemeClr>
              </a:solidFill>
              <a:latin typeface="+mj-ea"/>
              <a:ea typeface="+mj-ea"/>
              <a:sym typeface="+mn-ea"/>
            </a:endParaRPr>
          </a:p>
        </p:txBody>
      </p:sp>
      <p:sp>
        <p:nvSpPr>
          <p:cNvPr id="41" name="Line 11"/>
          <p:cNvSpPr>
            <a:spLocks noChangeShapeType="1"/>
          </p:cNvSpPr>
          <p:nvPr/>
        </p:nvSpPr>
        <p:spPr bwMode="auto">
          <a:xfrm>
            <a:off x="1046480" y="2223135"/>
            <a:ext cx="6946265" cy="508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2" name="Line 14"/>
          <p:cNvSpPr>
            <a:spLocks noChangeShapeType="1"/>
          </p:cNvSpPr>
          <p:nvPr/>
        </p:nvSpPr>
        <p:spPr bwMode="auto">
          <a:xfrm>
            <a:off x="1046480" y="3338195"/>
            <a:ext cx="6946265" cy="546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3" name="Line 25"/>
          <p:cNvSpPr>
            <a:spLocks noChangeShapeType="1"/>
          </p:cNvSpPr>
          <p:nvPr/>
        </p:nvSpPr>
        <p:spPr bwMode="auto">
          <a:xfrm>
            <a:off x="1046480" y="4549140"/>
            <a:ext cx="6946265" cy="38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5" name="Text Box 26"/>
          <p:cNvSpPr txBox="1">
            <a:spLocks noChangeArrowheads="1"/>
          </p:cNvSpPr>
          <p:nvPr/>
        </p:nvSpPr>
        <p:spPr bwMode="auto">
          <a:xfrm>
            <a:off x="1845310" y="3907790"/>
            <a:ext cx="6249670"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sym typeface="+mn-ea"/>
              </a:rPr>
              <a:t>科研实际工作情况</a:t>
            </a:r>
            <a:endParaRPr lang="zh-CN" altLang="en-US" sz="3600" b="1" dirty="0">
              <a:solidFill>
                <a:srgbClr val="000000"/>
              </a:solidFill>
              <a:latin typeface="+mj-ea"/>
              <a:ea typeface="+mj-ea"/>
              <a:sym typeface="+mn-ea"/>
            </a:endParaRPr>
          </a:p>
        </p:txBody>
      </p:sp>
      <p:sp>
        <p:nvSpPr>
          <p:cNvPr id="48" name="Text Box 12"/>
          <p:cNvSpPr txBox="1">
            <a:spLocks noChangeArrowheads="1"/>
          </p:cNvSpPr>
          <p:nvPr/>
        </p:nvSpPr>
        <p:spPr bwMode="auto">
          <a:xfrm>
            <a:off x="1844993" y="2745740"/>
            <a:ext cx="5742342"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sym typeface="+mn-ea"/>
              </a:rPr>
              <a:t>论文调研与工作思路</a:t>
            </a:r>
            <a:endParaRPr lang="zh-CN" altLang="en-US" sz="3600" b="1" dirty="0">
              <a:solidFill>
                <a:srgbClr val="000000"/>
              </a:solidFill>
              <a:latin typeface="+mj-ea"/>
              <a:ea typeface="+mj-ea"/>
              <a:sym typeface="+mn-ea"/>
            </a:endParaRPr>
          </a:p>
        </p:txBody>
      </p:sp>
      <p:grpSp>
        <p:nvGrpSpPr>
          <p:cNvPr id="4108" name="Group 3"/>
          <p:cNvGrpSpPr/>
          <p:nvPr/>
        </p:nvGrpSpPr>
        <p:grpSpPr bwMode="auto">
          <a:xfrm>
            <a:off x="868680" y="1613218"/>
            <a:ext cx="762000" cy="665162"/>
            <a:chOff x="1110" y="2656"/>
            <a:chExt cx="1549" cy="1351"/>
          </a:xfrm>
        </p:grpSpPr>
        <p:sp>
          <p:nvSpPr>
            <p:cNvPr id="90" name="AutoShape 4"/>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1" name="AutoShape 5"/>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2" name="AutoShape 6"/>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grpSp>
        <p:nvGrpSpPr>
          <p:cNvPr id="4109" name="Group 7"/>
          <p:cNvGrpSpPr/>
          <p:nvPr/>
        </p:nvGrpSpPr>
        <p:grpSpPr bwMode="auto">
          <a:xfrm>
            <a:off x="868680" y="2782253"/>
            <a:ext cx="762000" cy="665162"/>
            <a:chOff x="3174" y="2656"/>
            <a:chExt cx="1549" cy="1351"/>
          </a:xfrm>
        </p:grpSpPr>
        <p:sp>
          <p:nvSpPr>
            <p:cNvPr id="87" name="AutoShape 8"/>
            <p:cNvSpPr>
              <a:spLocks noChangeArrowheads="1"/>
            </p:cNvSpPr>
            <p:nvPr/>
          </p:nvSpPr>
          <p:spPr bwMode="gray">
            <a:xfrm>
              <a:off x="3187" y="2679"/>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8" name="AutoShape 9"/>
            <p:cNvSpPr>
              <a:spLocks noChangeArrowheads="1"/>
            </p:cNvSpPr>
            <p:nvPr/>
          </p:nvSpPr>
          <p:spPr bwMode="gray">
            <a:xfrm>
              <a:off x="3174" y="2656"/>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9" name="AutoShape 10"/>
            <p:cNvSpPr>
              <a:spLocks noChangeArrowheads="1"/>
            </p:cNvSpPr>
            <p:nvPr/>
          </p:nvSpPr>
          <p:spPr bwMode="gray">
            <a:xfrm>
              <a:off x="3264" y="2737"/>
              <a:ext cx="1349" cy="1167"/>
            </a:xfrm>
            <a:prstGeom prst="hexagon">
              <a:avLst>
                <a:gd name="adj" fmla="val 2889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0" name="Text Box 13"/>
          <p:cNvSpPr txBox="1">
            <a:spLocks noChangeArrowheads="1"/>
          </p:cNvSpPr>
          <p:nvPr/>
        </p:nvSpPr>
        <p:spPr bwMode="gray">
          <a:xfrm>
            <a:off x="1065530" y="17116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1</a:t>
            </a:r>
            <a:endParaRPr lang="en-US" altLang="zh-CN" sz="2400" b="1">
              <a:solidFill>
                <a:schemeClr val="bg1"/>
              </a:solidFill>
              <a:latin typeface="+mj-ea"/>
              <a:ea typeface="+mj-ea"/>
            </a:endParaRPr>
          </a:p>
        </p:txBody>
      </p:sp>
      <p:sp>
        <p:nvSpPr>
          <p:cNvPr id="4111" name="Text Box 16"/>
          <p:cNvSpPr txBox="1">
            <a:spLocks noChangeArrowheads="1"/>
          </p:cNvSpPr>
          <p:nvPr/>
        </p:nvSpPr>
        <p:spPr bwMode="gray">
          <a:xfrm>
            <a:off x="1065530" y="288067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2</a:t>
            </a:r>
            <a:endParaRPr lang="en-US" altLang="zh-CN" sz="2400" b="1">
              <a:solidFill>
                <a:schemeClr val="bg1"/>
              </a:solidFill>
              <a:latin typeface="+mj-ea"/>
              <a:ea typeface="+mj-ea"/>
            </a:endParaRPr>
          </a:p>
        </p:txBody>
      </p:sp>
      <p:grpSp>
        <p:nvGrpSpPr>
          <p:cNvPr id="4112" name="Group 17"/>
          <p:cNvGrpSpPr/>
          <p:nvPr/>
        </p:nvGrpSpPr>
        <p:grpSpPr bwMode="auto">
          <a:xfrm>
            <a:off x="868680" y="3935413"/>
            <a:ext cx="762000" cy="665162"/>
            <a:chOff x="1110" y="2656"/>
            <a:chExt cx="1549" cy="1351"/>
          </a:xfrm>
        </p:grpSpPr>
        <p:sp>
          <p:nvSpPr>
            <p:cNvPr id="84" name="AutoShape 18"/>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5" name="AutoShape 19"/>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6" name="AutoShape 20"/>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4" name="Text Box 27"/>
          <p:cNvSpPr txBox="1">
            <a:spLocks noChangeArrowheads="1"/>
          </p:cNvSpPr>
          <p:nvPr/>
        </p:nvSpPr>
        <p:spPr bwMode="gray">
          <a:xfrm>
            <a:off x="1065530" y="403383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3</a:t>
            </a:r>
            <a:endParaRPr lang="en-US" altLang="zh-CN" sz="2400" b="1">
              <a:solidFill>
                <a:schemeClr val="bg1"/>
              </a:solidFill>
              <a:latin typeface="+mj-ea"/>
              <a:ea typeface="+mj-ea"/>
            </a:endParaRPr>
          </a:p>
        </p:txBody>
      </p:sp>
      <p:sp>
        <p:nvSpPr>
          <p:cNvPr id="4115" name="Text Box 30"/>
          <p:cNvSpPr txBox="1">
            <a:spLocks noChangeArrowheads="1"/>
          </p:cNvSpPr>
          <p:nvPr/>
        </p:nvSpPr>
        <p:spPr bwMode="gray">
          <a:xfrm>
            <a:off x="1065530" y="499364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4</a:t>
            </a:r>
            <a:endParaRPr lang="en-US" altLang="zh-CN" sz="2400" b="1">
              <a:solidFill>
                <a:schemeClr val="bg1"/>
              </a:solidFill>
              <a:latin typeface="+mj-ea"/>
              <a:ea typeface="+mj-ea"/>
            </a:endParaRPr>
          </a:p>
        </p:txBody>
      </p:sp>
      <p:sp>
        <p:nvSpPr>
          <p:cNvPr id="9" name="Text Box 27"/>
          <p:cNvSpPr txBox="1">
            <a:spLocks noChangeArrowheads="1"/>
          </p:cNvSpPr>
          <p:nvPr/>
        </p:nvSpPr>
        <p:spPr bwMode="gray">
          <a:xfrm>
            <a:off x="1042829" y="4931728"/>
            <a:ext cx="3994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4</a:t>
            </a:r>
            <a:endParaRPr lang="en-US" altLang="zh-CN" sz="2400" b="1">
              <a:solidFill>
                <a:schemeClr val="bg1"/>
              </a:solidFill>
              <a:latin typeface="+mj-ea"/>
              <a:ea typeface="+mj-ea"/>
            </a:endParaRPr>
          </a:p>
        </p:txBody>
      </p:sp>
    </p:spTree>
    <p:custDataLst>
      <p:tags r:id="rId1"/>
    </p:custDataLst>
  </p:cSld>
  <p:clrMapOvr>
    <a:masterClrMapping/>
  </p:clrMapOvr>
  <p:transition advTm="4522"/>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095"/>
            <a:ext cx="7971790" cy="55308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B050"/>
                </a:solidFill>
                <a:latin typeface="黑体" panose="02010609060101010101" pitchFamily="2" charset="-122"/>
                <a:ea typeface="黑体" panose="02010609060101010101" pitchFamily="2" charset="-122"/>
              </a:rPr>
              <a:t>研究目标与拟定的控制方案结构</a:t>
            </a: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2" name="对象 1">
            <a:hlinkClick r:id="" action="ppaction://ole?verb=0"/>
          </p:cNvPr>
          <p:cNvGraphicFramePr>
            <a:graphicFrameLocks noChangeAspect="1"/>
          </p:cNvGraphicFramePr>
          <p:nvPr/>
        </p:nvGraphicFramePr>
        <p:xfrm>
          <a:off x="281940" y="1516380"/>
          <a:ext cx="8100060" cy="5243195"/>
        </p:xfrm>
        <a:graphic>
          <a:graphicData uri="http://schemas.openxmlformats.org/presentationml/2006/ole">
            <mc:AlternateContent xmlns:mc="http://schemas.openxmlformats.org/markup-compatibility/2006">
              <mc:Choice xmlns:v="urn:schemas-microsoft-com:vml" Requires="v">
                <p:oleObj spid="_x0000_s18449" name="" r:id="rId1" imgW="10599420" imgH="6332220" progId="Visio.Drawing.15">
                  <p:embed/>
                </p:oleObj>
              </mc:Choice>
              <mc:Fallback>
                <p:oleObj name="" r:id="rId1" imgW="10599420" imgH="6332220" progId="Visio.Drawing.15">
                  <p:embed/>
                  <p:pic>
                    <p:nvPicPr>
                      <p:cNvPr id="0" name="对象 5">
                        <a:hlinkClick r:id="" action="ppaction://ole?verb=0"/>
                      </p:cNvPr>
                      <p:cNvPicPr/>
                      <p:nvPr/>
                    </p:nvPicPr>
                    <p:blipFill>
                      <a:blip r:embed="rId2"/>
                      <a:stretch>
                        <a:fillRect/>
                      </a:stretch>
                    </p:blipFill>
                    <p:spPr>
                      <a:xfrm>
                        <a:off x="281940" y="1516380"/>
                        <a:ext cx="8100060" cy="5243195"/>
                      </a:xfrm>
                      <a:prstGeom prst="rect">
                        <a:avLst/>
                      </a:prstGeom>
                    </p:spPr>
                  </p:pic>
                </p:oleObj>
              </mc:Fallback>
            </mc:AlternateContent>
          </a:graphicData>
        </a:graphic>
      </p:graphicFrame>
    </p:spTree>
  </p:cSld>
  <p:clrMapOvr>
    <a:masterClrMapping/>
  </p:clrMapOvr>
  <p:transition advTm="29693"/>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095"/>
            <a:ext cx="7971790" cy="239966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B050"/>
                </a:solidFill>
                <a:latin typeface="黑体" panose="02010609060101010101" pitchFamily="2" charset="-122"/>
                <a:ea typeface="黑体" panose="02010609060101010101" pitchFamily="2" charset="-122"/>
              </a:rPr>
              <a:t>研究目标与拟定的控制方案结构</a:t>
            </a:r>
            <a:endParaRPr lang="zh-CN" altLang="en-US" sz="2000" b="1" dirty="0">
              <a:solidFill>
                <a:srgbClr val="00B05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根据仿鸵鸟机器人运动特点，研究设计一套能够进行高速机动的，灵活主动调整姿态的，能够适应平坦</a:t>
            </a:r>
            <a:r>
              <a:rPr lang="en-US" altLang="zh-CN" sz="2000" dirty="0">
                <a:solidFill>
                  <a:srgbClr val="000000"/>
                </a:solidFill>
                <a:latin typeface="黑体" panose="02010609060101010101" pitchFamily="2" charset="-122"/>
                <a:ea typeface="黑体" panose="02010609060101010101" pitchFamily="2" charset="-122"/>
              </a:rPr>
              <a:t>/</a:t>
            </a:r>
            <a:r>
              <a:rPr lang="zh-CN" altLang="en-US" sz="2000" dirty="0">
                <a:solidFill>
                  <a:srgbClr val="000000"/>
                </a:solidFill>
                <a:latin typeface="黑体" panose="02010609060101010101" pitchFamily="2" charset="-122"/>
                <a:ea typeface="黑体" panose="02010609060101010101" pitchFamily="2" charset="-122"/>
              </a:rPr>
              <a:t>不平坦地形的，双足机器人控制方案。</a:t>
            </a:r>
            <a:endParaRPr lang="zh-CN" altLang="en-US" sz="2000"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2" name="对象 1">
            <a:hlinkClick r:id="" action="ppaction://ole?verb=0"/>
          </p:cNvPr>
          <p:cNvGraphicFramePr>
            <a:graphicFrameLocks noChangeAspect="1"/>
          </p:cNvGraphicFramePr>
          <p:nvPr/>
        </p:nvGraphicFramePr>
        <p:xfrm>
          <a:off x="1189355" y="2667000"/>
          <a:ext cx="6701155" cy="4306570"/>
        </p:xfrm>
        <a:graphic>
          <a:graphicData uri="http://schemas.openxmlformats.org/presentationml/2006/ole">
            <mc:AlternateContent xmlns:mc="http://schemas.openxmlformats.org/markup-compatibility/2006">
              <mc:Choice xmlns:v="urn:schemas-microsoft-com:vml" Requires="v">
                <p:oleObj spid="_x0000_s18449" name="" r:id="rId1" imgW="7275830" imgH="4316095" progId="Visio.Drawing.15">
                  <p:embed/>
                </p:oleObj>
              </mc:Choice>
              <mc:Fallback>
                <p:oleObj name="" r:id="rId1" imgW="7275830" imgH="4316095" progId="Visio.Drawing.15">
                  <p:embed/>
                  <p:pic>
                    <p:nvPicPr>
                      <p:cNvPr id="0" name="对象 5">
                        <a:hlinkClick r:id="" action="ppaction://ole?verb=0"/>
                      </p:cNvPr>
                      <p:cNvPicPr/>
                      <p:nvPr/>
                    </p:nvPicPr>
                    <p:blipFill>
                      <a:blip r:embed="rId2"/>
                      <a:stretch>
                        <a:fillRect/>
                      </a:stretch>
                    </p:blipFill>
                    <p:spPr>
                      <a:xfrm>
                        <a:off x="1189355" y="2667000"/>
                        <a:ext cx="6701155" cy="4306570"/>
                      </a:xfrm>
                      <a:prstGeom prst="rect">
                        <a:avLst/>
                      </a:prstGeom>
                    </p:spPr>
                  </p:pic>
                </p:oleObj>
              </mc:Fallback>
            </mc:AlternateContent>
          </a:graphicData>
        </a:graphic>
      </p:graphicFrame>
      <p:sp>
        <p:nvSpPr>
          <p:cNvPr id="3" name="文本框 2"/>
          <p:cNvSpPr txBox="1"/>
          <p:nvPr/>
        </p:nvSpPr>
        <p:spPr>
          <a:xfrm>
            <a:off x="4885690" y="1001395"/>
            <a:ext cx="2423160" cy="922020"/>
          </a:xfrm>
          <a:prstGeom prst="rect">
            <a:avLst/>
          </a:prstGeom>
          <a:noFill/>
        </p:spPr>
        <p:txBody>
          <a:bodyPr wrap="square" rtlCol="0">
            <a:spAutoFit/>
          </a:bodyPr>
          <a:p>
            <a:r>
              <a:rPr lang="zh-CN" altLang="en-US"/>
              <a:t>缺少一个控制框图，替代下面的简单的结构说明图</a:t>
            </a:r>
            <a:endParaRPr lang="zh-CN" altLang="en-US"/>
          </a:p>
        </p:txBody>
      </p:sp>
    </p:spTree>
  </p:cSld>
  <p:clrMapOvr>
    <a:masterClrMapping/>
  </p:clrMapOvr>
  <p:transition advTm="29693"/>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095"/>
            <a:ext cx="8252460" cy="286131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dirty="0">
                <a:solidFill>
                  <a:srgbClr val="000000"/>
                </a:solidFill>
                <a:latin typeface="黑体" panose="02010609060101010101" pitchFamily="2" charset="-122"/>
                <a:ea typeface="黑体" panose="02010609060101010101" pitchFamily="2" charset="-122"/>
              </a:rPr>
              <a:t>拟定的研究路线</a:t>
            </a:r>
            <a:endParaRPr lang="zh-CN" altLang="en-US" sz="2000" dirty="0">
              <a:solidFill>
                <a:srgbClr val="00000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    考虑到机器人控制的理论结构特点，拟采用由下到上的研究方式，从轨迹追踪入手，利用已有的运动规划器、轨迹优化，和反馈控制器，先研究设计轨迹追踪控制器，在此基础上，逐步向上拓展，迭代的更新设计，最终实现满足鸵鸟运动要求的高稳定性、高鲁棒性、高灵活性的控制方案。</a:t>
            </a: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6" name="对象 5">
            <a:hlinkClick r:id="" action="ppaction://ole?verb=0"/>
          </p:cNvPr>
          <p:cNvGraphicFramePr>
            <a:graphicFrameLocks noChangeAspect="1"/>
          </p:cNvGraphicFramePr>
          <p:nvPr/>
        </p:nvGraphicFramePr>
        <p:xfrm>
          <a:off x="71755" y="4263390"/>
          <a:ext cx="8910320" cy="1363980"/>
        </p:xfrm>
        <a:graphic>
          <a:graphicData uri="http://schemas.openxmlformats.org/presentationml/2006/ole">
            <mc:AlternateContent xmlns:mc="http://schemas.openxmlformats.org/markup-compatibility/2006">
              <mc:Choice xmlns:v="urn:schemas-microsoft-com:vml" Requires="v">
                <p:oleObj spid="_x0000_s8324" name="" r:id="rId1" imgW="10727055" imgH="1416050" progId="Visio.Drawing.15">
                  <p:embed/>
                </p:oleObj>
              </mc:Choice>
              <mc:Fallback>
                <p:oleObj name="" r:id="rId1" imgW="10727055" imgH="1416050" progId="Visio.Drawing.15">
                  <p:embed/>
                  <p:pic>
                    <p:nvPicPr>
                      <p:cNvPr id="0" name="图片 2048"/>
                      <p:cNvPicPr/>
                      <p:nvPr/>
                    </p:nvPicPr>
                    <p:blipFill>
                      <a:blip r:embed="rId2"/>
                      <a:stretch>
                        <a:fillRect/>
                      </a:stretch>
                    </p:blipFill>
                    <p:spPr>
                      <a:xfrm>
                        <a:off x="71755" y="4263390"/>
                        <a:ext cx="8910320" cy="1363980"/>
                      </a:xfrm>
                      <a:prstGeom prst="rect">
                        <a:avLst/>
                      </a:prstGeom>
                    </p:spPr>
                  </p:pic>
                </p:oleObj>
              </mc:Fallback>
            </mc:AlternateContent>
          </a:graphicData>
        </a:graphic>
      </p:graphicFrame>
    </p:spTree>
  </p:cSld>
  <p:clrMapOvr>
    <a:masterClrMapping/>
  </p:clrMapOvr>
  <p:transition advTm="29693"/>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365"/>
            <a:ext cx="8513700" cy="193802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1</a:t>
            </a:r>
            <a:r>
              <a:rPr lang="zh-CN" altLang="en-US" sz="2000" b="1" dirty="0">
                <a:solidFill>
                  <a:srgbClr val="000000"/>
                </a:solidFill>
                <a:latin typeface="黑体" panose="02010609060101010101" pitchFamily="2" charset="-122"/>
                <a:ea typeface="黑体" panose="02010609060101010101" pitchFamily="2" charset="-122"/>
              </a:rPr>
              <a:t>：运动规划</a:t>
            </a:r>
            <a:endParaRPr lang="zh-CN" altLang="en-US" sz="2000" b="1"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sym typeface="+mn-ea"/>
              </a:rPr>
              <a:t>根据仿鸵鸟机器人的动力学模型（</a:t>
            </a:r>
            <a:r>
              <a:rPr lang="en-US" altLang="zh-CN" sz="2000" dirty="0">
                <a:solidFill>
                  <a:srgbClr val="000000"/>
                </a:solidFill>
                <a:latin typeface="黑体" panose="02010609060101010101" pitchFamily="2" charset="-122"/>
                <a:ea typeface="黑体" panose="02010609060101010101" pitchFamily="2" charset="-122"/>
                <a:sym typeface="+mn-ea"/>
              </a:rPr>
              <a:t>SLIP</a:t>
            </a:r>
            <a:r>
              <a:rPr lang="zh-CN" altLang="en-US" sz="2000" dirty="0">
                <a:solidFill>
                  <a:srgbClr val="000000"/>
                </a:solidFill>
                <a:latin typeface="黑体" panose="02010609060101010101" pitchFamily="2" charset="-122"/>
                <a:ea typeface="黑体" panose="02010609060101010101" pitchFamily="2" charset="-122"/>
                <a:sym typeface="+mn-ea"/>
              </a:rPr>
              <a:t>等），</a:t>
            </a:r>
            <a:r>
              <a:rPr lang="zh-CN" altLang="en-US" sz="2000" dirty="0">
                <a:solidFill>
                  <a:srgbClr val="000000"/>
                </a:solidFill>
                <a:latin typeface="黑体" panose="02010609060101010101" pitchFamily="2" charset="-122"/>
                <a:ea typeface="黑体" panose="02010609060101010101" pitchFamily="2" charset="-122"/>
              </a:rPr>
              <a:t>研究设计控制各个关节</a:t>
            </a:r>
            <a:endParaRPr lang="zh-CN" altLang="en-US" sz="2000" dirty="0">
              <a:solidFill>
                <a:srgbClr val="000000"/>
              </a:solidFill>
              <a:latin typeface="黑体" panose="02010609060101010101" pitchFamily="2" charset="-122"/>
              <a:ea typeface="黑体" panose="02010609060101010101" pitchFamily="2" charset="-122"/>
            </a:endParaRPr>
          </a:p>
          <a:p>
            <a:pPr marL="0" lvl="1"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的</a:t>
            </a:r>
            <a:r>
              <a:rPr lang="zh-CN" altLang="en-US" sz="2000" dirty="0">
                <a:solidFill>
                  <a:srgbClr val="000000"/>
                </a:solidFill>
                <a:latin typeface="黑体" panose="02010609060101010101" pitchFamily="2" charset="-122"/>
                <a:ea typeface="黑体" panose="02010609060101010101" pitchFamily="2" charset="-122"/>
                <a:sym typeface="+mn-ea"/>
              </a:rPr>
              <a:t>运动规划器，求取机器人初始轨迹，</a:t>
            </a:r>
            <a:r>
              <a:rPr lang="zh-CN" altLang="en-US" sz="2000" dirty="0">
                <a:solidFill>
                  <a:srgbClr val="000000"/>
                </a:solidFill>
                <a:latin typeface="黑体" panose="02010609060101010101" pitchFamily="2" charset="-122"/>
                <a:ea typeface="黑体" panose="02010609060101010101" pitchFamily="2" charset="-122"/>
              </a:rPr>
              <a:t>其关键在于如何在线的保证机器人</a:t>
            </a:r>
            <a:r>
              <a:rPr lang="zh-CN" altLang="en-US" sz="2000" dirty="0">
                <a:solidFill>
                  <a:srgbClr val="000000"/>
                </a:solidFill>
                <a:latin typeface="黑体" panose="02010609060101010101" pitchFamily="2" charset="-122"/>
                <a:ea typeface="黑体" panose="02010609060101010101" pitchFamily="2" charset="-122"/>
                <a:sym typeface="+mn-ea"/>
              </a:rPr>
              <a:t>高速运动时的灵活性、动态稳定、鲁棒性要求</a:t>
            </a:r>
            <a:r>
              <a:rPr lang="zh-CN" altLang="en-US" sz="2000" dirty="0">
                <a:solidFill>
                  <a:srgbClr val="000000"/>
                </a:solidFill>
                <a:latin typeface="黑体" panose="02010609060101010101" pitchFamily="2" charset="-122"/>
                <a:ea typeface="黑体" panose="02010609060101010101" pitchFamily="2" charset="-122"/>
              </a:rPr>
              <a:t>。</a:t>
            </a:r>
            <a:endParaRPr lang="zh-CN" altLang="en-US" sz="2000" dirty="0">
              <a:solidFill>
                <a:srgbClr val="000000"/>
              </a:solidFill>
              <a:latin typeface="黑体" panose="02010609060101010101" pitchFamily="2" charset="-122"/>
              <a:ea typeface="黑体" panose="02010609060101010101" pitchFamily="2" charset="-122"/>
            </a:endParaRPr>
          </a:p>
        </p:txBody>
      </p:sp>
      <p:sp>
        <p:nvSpPr>
          <p:cNvPr id="7" name="矩形 6"/>
          <p:cNvSpPr/>
          <p:nvPr/>
        </p:nvSpPr>
        <p:spPr>
          <a:xfrm>
            <a:off x="375920" y="3079385"/>
            <a:ext cx="8513700" cy="101473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endParaRPr lang="zh-CN" altLang="en-US" sz="2000" b="1" dirty="0">
              <a:solidFill>
                <a:srgbClr val="00000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a:t>
            </a: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6" name="对象 5">
            <a:hlinkClick r:id="" action="ppaction://ole?verb=0"/>
          </p:cNvPr>
          <p:cNvGraphicFramePr>
            <a:graphicFrameLocks noChangeAspect="1"/>
          </p:cNvGraphicFramePr>
          <p:nvPr/>
        </p:nvGraphicFramePr>
        <p:xfrm>
          <a:off x="946785" y="3324860"/>
          <a:ext cx="6503670" cy="3439160"/>
        </p:xfrm>
        <a:graphic>
          <a:graphicData uri="http://schemas.openxmlformats.org/presentationml/2006/ole">
            <mc:AlternateContent xmlns:mc="http://schemas.openxmlformats.org/markup-compatibility/2006">
              <mc:Choice xmlns:v="urn:schemas-microsoft-com:vml" Requires="v">
                <p:oleObj spid="_x0000_s9348" name="" r:id="rId1" imgW="7826375" imgH="3569335" progId="Visio.Drawing.15">
                  <p:embed/>
                </p:oleObj>
              </mc:Choice>
              <mc:Fallback>
                <p:oleObj name="" r:id="rId1" imgW="7826375" imgH="3569335" progId="Visio.Drawing.15">
                  <p:embed/>
                  <p:pic>
                    <p:nvPicPr>
                      <p:cNvPr id="0" name="图片 2048"/>
                      <p:cNvPicPr/>
                      <p:nvPr/>
                    </p:nvPicPr>
                    <p:blipFill>
                      <a:blip r:embed="rId2"/>
                      <a:stretch>
                        <a:fillRect/>
                      </a:stretch>
                    </p:blipFill>
                    <p:spPr>
                      <a:xfrm>
                        <a:off x="946785" y="3324860"/>
                        <a:ext cx="6503670" cy="3439160"/>
                      </a:xfrm>
                      <a:prstGeom prst="rect">
                        <a:avLst/>
                      </a:prstGeom>
                    </p:spPr>
                  </p:pic>
                </p:oleObj>
              </mc:Fallback>
            </mc:AlternateContent>
          </a:graphicData>
        </a:graphic>
      </p:graphicFrame>
    </p:spTree>
  </p:cSld>
  <p:clrMapOvr>
    <a:masterClrMapping/>
  </p:clrMapOvr>
  <p:transition advTm="29693"/>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365"/>
            <a:ext cx="8513700" cy="147637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2</a:t>
            </a:r>
            <a:r>
              <a:rPr lang="zh-CN" altLang="en-US" sz="2000" b="1" dirty="0">
                <a:solidFill>
                  <a:srgbClr val="000000"/>
                </a:solidFill>
                <a:latin typeface="黑体" panose="02010609060101010101" pitchFamily="2" charset="-122"/>
                <a:ea typeface="黑体" panose="02010609060101010101" pitchFamily="2" charset="-122"/>
              </a:rPr>
              <a:t>：轨迹优化</a:t>
            </a:r>
            <a:endParaRPr lang="zh-CN" altLang="en-US" sz="2000" b="1"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根据运动规划生成的初始轨迹，研究设计一种轨迹优化器，通过优化</a:t>
            </a:r>
            <a:endParaRPr lang="zh-CN" altLang="en-US" sz="2000" dirty="0">
              <a:solidFill>
                <a:srgbClr val="000000"/>
              </a:solidFill>
              <a:latin typeface="黑体" panose="02010609060101010101" pitchFamily="2" charset="-122"/>
              <a:ea typeface="黑体" panose="02010609060101010101" pitchFamily="2" charset="-122"/>
            </a:endParaRPr>
          </a:p>
          <a:p>
            <a:pPr marL="0" lvl="1"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的手段进一步优化初始轨迹，求取满足运动特点与轨迹精度的最优轨迹。</a:t>
            </a:r>
            <a:endParaRPr lang="zh-CN" altLang="en-US" sz="2000" dirty="0">
              <a:solidFill>
                <a:srgbClr val="000000"/>
              </a:solidFill>
              <a:latin typeface="黑体" panose="02010609060101010101" pitchFamily="2" charset="-122"/>
              <a:ea typeface="黑体" panose="02010609060101010101" pitchFamily="2" charset="-122"/>
            </a:endParaRPr>
          </a:p>
        </p:txBody>
      </p:sp>
      <p:sp>
        <p:nvSpPr>
          <p:cNvPr id="7" name="矩形 6"/>
          <p:cNvSpPr/>
          <p:nvPr/>
        </p:nvSpPr>
        <p:spPr>
          <a:xfrm>
            <a:off x="414020" y="2617740"/>
            <a:ext cx="8513700" cy="101473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endParaRPr lang="zh-CN" altLang="en-US" sz="2000" b="1" dirty="0">
              <a:solidFill>
                <a:srgbClr val="00000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a:t>
            </a: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6" name="对象 5">
            <a:hlinkClick r:id="" action="ppaction://ole?verb=0"/>
          </p:cNvPr>
          <p:cNvGraphicFramePr>
            <a:graphicFrameLocks noChangeAspect="1"/>
          </p:cNvGraphicFramePr>
          <p:nvPr/>
        </p:nvGraphicFramePr>
        <p:xfrm>
          <a:off x="946785" y="3061970"/>
          <a:ext cx="7000240" cy="3702050"/>
        </p:xfrm>
        <a:graphic>
          <a:graphicData uri="http://schemas.openxmlformats.org/presentationml/2006/ole">
            <mc:AlternateContent xmlns:mc="http://schemas.openxmlformats.org/markup-compatibility/2006">
              <mc:Choice xmlns:v="urn:schemas-microsoft-com:vml" Requires="v">
                <p:oleObj spid="_x0000_s10372" name="" r:id="rId1" imgW="7826375" imgH="3569335" progId="Visio.Drawing.15">
                  <p:embed/>
                </p:oleObj>
              </mc:Choice>
              <mc:Fallback>
                <p:oleObj name="" r:id="rId1" imgW="7826375" imgH="3569335" progId="Visio.Drawing.15">
                  <p:embed/>
                  <p:pic>
                    <p:nvPicPr>
                      <p:cNvPr id="0" name="图片 2048"/>
                      <p:cNvPicPr/>
                      <p:nvPr/>
                    </p:nvPicPr>
                    <p:blipFill>
                      <a:blip r:embed="rId2"/>
                      <a:stretch>
                        <a:fillRect/>
                      </a:stretch>
                    </p:blipFill>
                    <p:spPr>
                      <a:xfrm>
                        <a:off x="946785" y="3061970"/>
                        <a:ext cx="7000240" cy="3702050"/>
                      </a:xfrm>
                      <a:prstGeom prst="rect">
                        <a:avLst/>
                      </a:prstGeom>
                    </p:spPr>
                  </p:pic>
                </p:oleObj>
              </mc:Fallback>
            </mc:AlternateContent>
          </a:graphicData>
        </a:graphic>
      </p:graphicFrame>
    </p:spTree>
  </p:cSld>
  <p:clrMapOvr>
    <a:masterClrMapping/>
  </p:clrMapOvr>
  <p:transition advTm="29693"/>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365"/>
            <a:ext cx="8513700" cy="147637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3</a:t>
            </a:r>
            <a:r>
              <a:rPr lang="zh-CN" altLang="en-US" sz="2000" b="1" dirty="0">
                <a:solidFill>
                  <a:srgbClr val="000000"/>
                </a:solidFill>
                <a:latin typeface="黑体" panose="02010609060101010101" pitchFamily="2" charset="-122"/>
                <a:ea typeface="黑体" panose="02010609060101010101" pitchFamily="2" charset="-122"/>
              </a:rPr>
              <a:t>：轨迹追踪</a:t>
            </a:r>
            <a:endParaRPr lang="zh-CN" altLang="en-US" sz="2000" b="1"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根据鸵鸟运动方式的特点，研究设计一种具有高鲁棒性的轨迹追踪</a:t>
            </a:r>
            <a:endParaRPr lang="zh-CN" altLang="en-US" sz="2000" dirty="0">
              <a:solidFill>
                <a:srgbClr val="000000"/>
              </a:solidFill>
              <a:latin typeface="黑体" panose="02010609060101010101" pitchFamily="2" charset="-122"/>
              <a:ea typeface="黑体" panose="02010609060101010101" pitchFamily="2" charset="-122"/>
            </a:endParaRPr>
          </a:p>
          <a:p>
            <a:pPr marL="0" lvl="1"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控制器。</a:t>
            </a:r>
            <a:endParaRPr lang="zh-CN" altLang="en-US" sz="2000" dirty="0">
              <a:solidFill>
                <a:srgbClr val="000000"/>
              </a:solidFill>
              <a:latin typeface="黑体" panose="02010609060101010101" pitchFamily="2" charset="-122"/>
              <a:ea typeface="黑体" panose="02010609060101010101" pitchFamily="2" charset="-122"/>
            </a:endParaRPr>
          </a:p>
        </p:txBody>
      </p:sp>
      <p:sp>
        <p:nvSpPr>
          <p:cNvPr id="7" name="矩形 6"/>
          <p:cNvSpPr/>
          <p:nvPr/>
        </p:nvSpPr>
        <p:spPr>
          <a:xfrm>
            <a:off x="398780" y="2686320"/>
            <a:ext cx="8513700" cy="55308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endParaRPr lang="en-US" altLang="zh-CN" sz="2000" dirty="0">
              <a:solidFill>
                <a:srgbClr val="000000"/>
              </a:solidFill>
              <a:latin typeface="黑体" panose="02010609060101010101" pitchFamily="2" charset="-122"/>
              <a:ea typeface="黑体" panose="02010609060101010101" pitchFamily="2" charset="-122"/>
            </a:endParaRPr>
          </a:p>
        </p:txBody>
      </p:sp>
      <p:graphicFrame>
        <p:nvGraphicFramePr>
          <p:cNvPr id="6" name="对象 5">
            <a:hlinkClick r:id="" action="ppaction://ole?verb=0"/>
          </p:cNvPr>
          <p:cNvGraphicFramePr>
            <a:graphicFrameLocks noChangeAspect="1"/>
          </p:cNvGraphicFramePr>
          <p:nvPr/>
        </p:nvGraphicFramePr>
        <p:xfrm>
          <a:off x="852170" y="2958465"/>
          <a:ext cx="7000240" cy="3702050"/>
        </p:xfrm>
        <a:graphic>
          <a:graphicData uri="http://schemas.openxmlformats.org/presentationml/2006/ole">
            <mc:AlternateContent xmlns:mc="http://schemas.openxmlformats.org/markup-compatibility/2006">
              <mc:Choice xmlns:v="urn:schemas-microsoft-com:vml" Requires="v">
                <p:oleObj spid="_x0000_s11396" name="" r:id="rId1" imgW="7826375" imgH="3569335" progId="Visio.Drawing.15">
                  <p:embed/>
                </p:oleObj>
              </mc:Choice>
              <mc:Fallback>
                <p:oleObj name="" r:id="rId1" imgW="7826375" imgH="3569335" progId="Visio.Drawing.15">
                  <p:embed/>
                  <p:pic>
                    <p:nvPicPr>
                      <p:cNvPr id="0" name="图片 2048"/>
                      <p:cNvPicPr/>
                      <p:nvPr/>
                    </p:nvPicPr>
                    <p:blipFill>
                      <a:blip r:embed="rId2"/>
                      <a:stretch>
                        <a:fillRect/>
                      </a:stretch>
                    </p:blipFill>
                    <p:spPr>
                      <a:xfrm>
                        <a:off x="852170" y="2958465"/>
                        <a:ext cx="7000240" cy="3702050"/>
                      </a:xfrm>
                      <a:prstGeom prst="rect">
                        <a:avLst/>
                      </a:prstGeom>
                    </p:spPr>
                  </p:pic>
                </p:oleObj>
              </mc:Fallback>
            </mc:AlternateContent>
          </a:graphicData>
        </a:graphic>
      </p:graphicFrame>
    </p:spTree>
  </p:cSld>
  <p:clrMapOvr>
    <a:masterClrMapping/>
  </p:clrMapOvr>
  <p:transition advTm="29693"/>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365"/>
            <a:ext cx="8513700" cy="147637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4</a:t>
            </a:r>
            <a:r>
              <a:rPr lang="zh-CN" altLang="en-US" sz="2000" b="1" dirty="0">
                <a:solidFill>
                  <a:srgbClr val="000000"/>
                </a:solidFill>
                <a:latin typeface="黑体" panose="02010609060101010101" pitchFamily="2" charset="-122"/>
                <a:ea typeface="黑体" panose="02010609060101010101" pitchFamily="2" charset="-122"/>
              </a:rPr>
              <a:t>：反馈控制</a:t>
            </a:r>
            <a:endParaRPr lang="zh-CN" altLang="en-US" sz="2000" b="1"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由于高速运动一定会存在较大的扰动和偏差，尤其是受到地形的干</a:t>
            </a:r>
            <a:endParaRPr lang="zh-CN" altLang="en-US" sz="2000" dirty="0">
              <a:solidFill>
                <a:srgbClr val="000000"/>
              </a:solidFill>
              <a:latin typeface="黑体" panose="02010609060101010101" pitchFamily="2" charset="-122"/>
              <a:ea typeface="黑体" panose="02010609060101010101" pitchFamily="2" charset="-122"/>
            </a:endParaRPr>
          </a:p>
          <a:p>
            <a:pPr marL="0" lvl="1"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扰时，研究设计一种能够主动弥补偏差的反馈机制。</a:t>
            </a:r>
            <a:endParaRPr lang="zh-CN" altLang="en-US" sz="2000" dirty="0">
              <a:solidFill>
                <a:srgbClr val="000000"/>
              </a:solidFill>
              <a:latin typeface="黑体" panose="02010609060101010101" pitchFamily="2" charset="-122"/>
              <a:ea typeface="黑体" panose="02010609060101010101" pitchFamily="2" charset="-122"/>
            </a:endParaRPr>
          </a:p>
        </p:txBody>
      </p:sp>
      <p:sp>
        <p:nvSpPr>
          <p:cNvPr id="7" name="矩形 6"/>
          <p:cNvSpPr/>
          <p:nvPr/>
        </p:nvSpPr>
        <p:spPr>
          <a:xfrm>
            <a:off x="398780" y="2686320"/>
            <a:ext cx="8513700" cy="378460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endParaRPr lang="zh-CN" altLang="en-US" sz="2000" b="1" dirty="0">
              <a:solidFill>
                <a:srgbClr val="00000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目前已有的反馈控制主要是针对模块内的偏差，尤其是在基于优化的反馈控制器中，如 </a:t>
            </a:r>
            <a:r>
              <a:rPr lang="en-US" altLang="zh-CN" sz="2000" dirty="0">
                <a:solidFill>
                  <a:srgbClr val="000000"/>
                </a:solidFill>
                <a:latin typeface="黑体" panose="02010609060101010101" pitchFamily="2" charset="-122"/>
                <a:ea typeface="黑体" panose="02010609060101010101" pitchFamily="2" charset="-122"/>
              </a:rPr>
              <a:t>QP</a:t>
            </a:r>
            <a:r>
              <a:rPr lang="zh-CN" altLang="en-US" sz="2000" dirty="0">
                <a:solidFill>
                  <a:srgbClr val="000000"/>
                </a:solidFill>
                <a:latin typeface="黑体" panose="02010609060101010101" pitchFamily="2" charset="-122"/>
                <a:ea typeface="黑体" panose="02010609060101010101" pitchFamily="2" charset="-122"/>
              </a:rPr>
              <a:t>。</a:t>
            </a:r>
            <a:endParaRPr lang="zh-CN" altLang="en-US" sz="2000" dirty="0">
              <a:solidFill>
                <a:srgbClr val="000000"/>
              </a:solidFill>
              <a:latin typeface="黑体" panose="02010609060101010101" pitchFamily="2" charset="-122"/>
              <a:ea typeface="黑体" panose="02010609060101010101" pitchFamily="2" charset="-122"/>
            </a:endParaRPr>
          </a:p>
          <a:p>
            <a:pPr marL="469900" lvl="3" indent="-457200" latinLnBrk="0" hangingPunct="1">
              <a:lnSpc>
                <a:spcPct val="150000"/>
              </a:lnSpc>
              <a:buClr>
                <a:srgbClr val="C00000"/>
              </a:buClr>
              <a:buFont typeface="+mj-lt"/>
              <a:buAutoNum type="alphaLcParenR"/>
              <a:defRPr/>
            </a:pPr>
            <a:r>
              <a:rPr lang="zh-CN" altLang="en-US" sz="2000" dirty="0">
                <a:solidFill>
                  <a:srgbClr val="000000"/>
                </a:solidFill>
                <a:latin typeface="黑体" panose="02010609060101010101" pitchFamily="2" charset="-122"/>
                <a:ea typeface="黑体" panose="02010609060101010101" pitchFamily="2" charset="-122"/>
              </a:rPr>
              <a:t>通过实验验证已有的反馈控制器性能，研究控制器层的反馈控制在高速机动时的执行效率；</a:t>
            </a:r>
            <a:endParaRPr lang="zh-CN" altLang="en-US" sz="2000" dirty="0">
              <a:solidFill>
                <a:srgbClr val="000000"/>
              </a:solidFill>
              <a:latin typeface="黑体" panose="02010609060101010101" pitchFamily="2" charset="-122"/>
              <a:ea typeface="黑体" panose="02010609060101010101" pitchFamily="2" charset="-122"/>
            </a:endParaRPr>
          </a:p>
          <a:p>
            <a:pPr marL="469900" lvl="3" indent="-457200" latinLnBrk="0" hangingPunct="1">
              <a:lnSpc>
                <a:spcPct val="150000"/>
              </a:lnSpc>
              <a:buClr>
                <a:srgbClr val="C00000"/>
              </a:buClr>
              <a:buFont typeface="+mj-lt"/>
              <a:buAutoNum type="alphaLcParenR"/>
              <a:defRPr/>
            </a:pPr>
            <a:r>
              <a:rPr lang="zh-CN" altLang="en-US" sz="2000" dirty="0">
                <a:solidFill>
                  <a:srgbClr val="000000"/>
                </a:solidFill>
                <a:latin typeface="黑体" panose="02010609060101010101" pitchFamily="2" charset="-122"/>
                <a:ea typeface="黑体" panose="02010609060101010101" pitchFamily="2" charset="-122"/>
              </a:rPr>
              <a:t>研究在偏差过大时，通过修正轨迹优化的优化轨迹，增强系统稳定性；</a:t>
            </a:r>
            <a:endParaRPr lang="zh-CN" altLang="en-US" sz="2000" dirty="0">
              <a:solidFill>
                <a:srgbClr val="000000"/>
              </a:solidFill>
              <a:latin typeface="黑体" panose="02010609060101010101" pitchFamily="2" charset="-122"/>
              <a:ea typeface="黑体" panose="02010609060101010101" pitchFamily="2" charset="-122"/>
            </a:endParaRPr>
          </a:p>
          <a:p>
            <a:pPr marL="469900" lvl="3" indent="-457200" latinLnBrk="0" hangingPunct="1">
              <a:lnSpc>
                <a:spcPct val="150000"/>
              </a:lnSpc>
              <a:buClr>
                <a:srgbClr val="C00000"/>
              </a:buClr>
              <a:buFont typeface="+mj-lt"/>
              <a:buAutoNum type="alphaLcParenR"/>
              <a:defRPr/>
            </a:pPr>
            <a:r>
              <a:rPr lang="zh-CN" altLang="en-US" sz="2000" dirty="0">
                <a:solidFill>
                  <a:srgbClr val="000000"/>
                </a:solidFill>
                <a:latin typeface="黑体" panose="02010609060101010101" pitchFamily="2" charset="-122"/>
                <a:ea typeface="黑体" panose="02010609060101010101" pitchFamily="2" charset="-122"/>
              </a:rPr>
              <a:t>研究运动规划与轨迹优化参与整体</a:t>
            </a:r>
            <a:r>
              <a:rPr lang="zh-CN" altLang="en-US" sz="2000">
                <a:solidFill>
                  <a:srgbClr val="000000"/>
                </a:solidFill>
                <a:latin typeface="黑体" panose="02010609060101010101" pitchFamily="2" charset="-122"/>
                <a:ea typeface="黑体" panose="02010609060101010101" pitchFamily="2" charset="-122"/>
              </a:rPr>
              <a:t>反馈控制的效能</a:t>
            </a:r>
            <a:r>
              <a:rPr lang="zh-CN" altLang="en-US" sz="2000" dirty="0">
                <a:solidFill>
                  <a:srgbClr val="000000"/>
                </a:solidFill>
                <a:latin typeface="黑体" panose="02010609060101010101" pitchFamily="2" charset="-122"/>
                <a:ea typeface="黑体" panose="02010609060101010101" pitchFamily="2" charset="-122"/>
              </a:rPr>
              <a:t>，自底向上的层级反馈控制机制，以实现仿鸵鸟</a:t>
            </a:r>
            <a:r>
              <a:rPr lang="zh-CN" altLang="en-US" sz="2000">
                <a:solidFill>
                  <a:srgbClr val="000000"/>
                </a:solidFill>
                <a:latin typeface="黑体" panose="02010609060101010101" pitchFamily="2" charset="-122"/>
                <a:ea typeface="黑体" panose="02010609060101010101" pitchFamily="2" charset="-122"/>
              </a:rPr>
              <a:t>机器人的有限时间稳定性和高度鲁棒性。</a:t>
            </a:r>
            <a:endParaRPr lang="zh-CN" altLang="en-US" sz="2000"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advTm="29693"/>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22288" y="115888"/>
            <a:ext cx="6246812" cy="747712"/>
          </a:xfrm>
        </p:spPr>
        <p:txBody>
          <a:bodyPr/>
          <a:lstStyle/>
          <a:p>
            <a:pPr>
              <a:defRPr/>
            </a:pPr>
            <a:r>
              <a:rPr lang="zh-CN" altLang="en-US" sz="4000" dirty="0">
                <a:solidFill>
                  <a:srgbClr val="002060"/>
                </a:solidFill>
                <a:effectLst>
                  <a:outerShdw blurRad="38100" dist="38100" dir="2700000" algn="tl">
                    <a:srgbClr val="000000">
                      <a:alpha val="43137"/>
                    </a:srgbClr>
                  </a:outerShdw>
                </a:effectLst>
              </a:rPr>
              <a:t>目录</a:t>
            </a:r>
            <a:endParaRPr lang="zh-CN" altLang="en-US" sz="4000" dirty="0">
              <a:solidFill>
                <a:srgbClr val="002060"/>
              </a:solidFill>
              <a:effectLst>
                <a:outerShdw blurRad="38100" dist="38100" dir="2700000" algn="tl">
                  <a:srgbClr val="000000">
                    <a:alpha val="43137"/>
                  </a:srgbClr>
                </a:outerShdw>
              </a:effectLst>
            </a:endParaRPr>
          </a:p>
        </p:txBody>
      </p:sp>
      <p:sp>
        <p:nvSpPr>
          <p:cNvPr id="4099"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D184DFF6-FCCD-410B-BC4C-E63B6C6C42C4}" type="slidenum">
              <a:rPr lang="en-US" altLang="zh-CN" smtClean="0">
                <a:solidFill>
                  <a:srgbClr val="000066"/>
                </a:solidFill>
              </a:rPr>
            </a:fld>
            <a:endParaRPr lang="en-US" altLang="zh-CN">
              <a:solidFill>
                <a:srgbClr val="000066"/>
              </a:solidFill>
            </a:endParaRPr>
          </a:p>
        </p:txBody>
      </p:sp>
      <p:sp>
        <p:nvSpPr>
          <p:cNvPr id="40" name="Text Box 12"/>
          <p:cNvSpPr txBox="1">
            <a:spLocks noChangeArrowheads="1"/>
          </p:cNvSpPr>
          <p:nvPr/>
        </p:nvSpPr>
        <p:spPr bwMode="auto">
          <a:xfrm>
            <a:off x="1844992" y="1573530"/>
            <a:ext cx="5155899" cy="646331"/>
          </a:xfrm>
          <a:prstGeom prst="rect">
            <a:avLst/>
          </a:prstGeom>
          <a:noFill/>
          <a:ln>
            <a:noFill/>
          </a:ln>
          <a:effectLst/>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rPr>
              <a:t>专业基础知识学习情况</a:t>
            </a:r>
            <a:endParaRPr lang="zh-CN" altLang="en-US" sz="3600" b="1" dirty="0">
              <a:solidFill>
                <a:srgbClr val="000000"/>
              </a:solidFill>
              <a:latin typeface="+mj-ea"/>
              <a:ea typeface="+mj-ea"/>
            </a:endParaRPr>
          </a:p>
        </p:txBody>
      </p:sp>
      <p:sp>
        <p:nvSpPr>
          <p:cNvPr id="41" name="Line 11"/>
          <p:cNvSpPr>
            <a:spLocks noChangeShapeType="1"/>
          </p:cNvSpPr>
          <p:nvPr/>
        </p:nvSpPr>
        <p:spPr bwMode="auto">
          <a:xfrm>
            <a:off x="1046480" y="2223135"/>
            <a:ext cx="6946265" cy="508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2" name="Line 14"/>
          <p:cNvSpPr>
            <a:spLocks noChangeShapeType="1"/>
          </p:cNvSpPr>
          <p:nvPr/>
        </p:nvSpPr>
        <p:spPr bwMode="auto">
          <a:xfrm>
            <a:off x="1046480" y="3245485"/>
            <a:ext cx="6946265" cy="546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3" name="Line 25"/>
          <p:cNvSpPr>
            <a:spLocks noChangeShapeType="1"/>
          </p:cNvSpPr>
          <p:nvPr/>
        </p:nvSpPr>
        <p:spPr bwMode="auto">
          <a:xfrm>
            <a:off x="1046480" y="4411345"/>
            <a:ext cx="6946265" cy="38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5" name="Text Box 26"/>
          <p:cNvSpPr txBox="1">
            <a:spLocks noChangeArrowheads="1"/>
          </p:cNvSpPr>
          <p:nvPr/>
        </p:nvSpPr>
        <p:spPr bwMode="auto">
          <a:xfrm>
            <a:off x="1845310" y="3778885"/>
            <a:ext cx="6249670"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FF0000"/>
                </a:solidFill>
                <a:latin typeface="+mj-ea"/>
                <a:ea typeface="+mj-ea"/>
              </a:rPr>
              <a:t>科研实际工作情况</a:t>
            </a:r>
            <a:endParaRPr lang="zh-CN" altLang="en-US" sz="3600" b="1" dirty="0">
              <a:solidFill>
                <a:srgbClr val="FF0000"/>
              </a:solidFill>
              <a:latin typeface="+mj-ea"/>
              <a:ea typeface="+mj-ea"/>
            </a:endParaRPr>
          </a:p>
        </p:txBody>
      </p:sp>
      <p:sp>
        <p:nvSpPr>
          <p:cNvPr id="48" name="Text Box 12"/>
          <p:cNvSpPr txBox="1">
            <a:spLocks noChangeArrowheads="1"/>
          </p:cNvSpPr>
          <p:nvPr/>
        </p:nvSpPr>
        <p:spPr bwMode="auto">
          <a:xfrm>
            <a:off x="1844993" y="2653030"/>
            <a:ext cx="5742342"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rPr>
              <a:t>论文调研及工作思路</a:t>
            </a:r>
            <a:endParaRPr lang="zh-CN" altLang="en-US" sz="3600" b="1" dirty="0">
              <a:solidFill>
                <a:srgbClr val="000000"/>
              </a:solidFill>
              <a:latin typeface="+mj-ea"/>
              <a:ea typeface="+mj-ea"/>
            </a:endParaRPr>
          </a:p>
        </p:txBody>
      </p:sp>
      <p:grpSp>
        <p:nvGrpSpPr>
          <p:cNvPr id="2" name="Group 3"/>
          <p:cNvGrpSpPr/>
          <p:nvPr/>
        </p:nvGrpSpPr>
        <p:grpSpPr bwMode="auto">
          <a:xfrm>
            <a:off x="868680" y="1613218"/>
            <a:ext cx="762000" cy="665162"/>
            <a:chOff x="1110" y="2656"/>
            <a:chExt cx="1549" cy="1351"/>
          </a:xfrm>
        </p:grpSpPr>
        <p:sp>
          <p:nvSpPr>
            <p:cNvPr id="90" name="AutoShape 4"/>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91" name="AutoShape 5"/>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92" name="AutoShape 6"/>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grpSp>
      <p:grpSp>
        <p:nvGrpSpPr>
          <p:cNvPr id="3" name="Group 7"/>
          <p:cNvGrpSpPr/>
          <p:nvPr/>
        </p:nvGrpSpPr>
        <p:grpSpPr bwMode="auto">
          <a:xfrm>
            <a:off x="868680" y="2689543"/>
            <a:ext cx="762000" cy="665162"/>
            <a:chOff x="3174" y="2656"/>
            <a:chExt cx="1549" cy="1351"/>
          </a:xfrm>
        </p:grpSpPr>
        <p:sp>
          <p:nvSpPr>
            <p:cNvPr id="87" name="AutoShape 8"/>
            <p:cNvSpPr>
              <a:spLocks noChangeArrowheads="1"/>
            </p:cNvSpPr>
            <p:nvPr/>
          </p:nvSpPr>
          <p:spPr bwMode="gray">
            <a:xfrm>
              <a:off x="3187" y="2679"/>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8" name="AutoShape 9"/>
            <p:cNvSpPr>
              <a:spLocks noChangeArrowheads="1"/>
            </p:cNvSpPr>
            <p:nvPr/>
          </p:nvSpPr>
          <p:spPr bwMode="gray">
            <a:xfrm>
              <a:off x="3174" y="2656"/>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9" name="AutoShape 10"/>
            <p:cNvSpPr>
              <a:spLocks noChangeArrowheads="1"/>
            </p:cNvSpPr>
            <p:nvPr/>
          </p:nvSpPr>
          <p:spPr bwMode="gray">
            <a:xfrm>
              <a:off x="3264" y="2737"/>
              <a:ext cx="1349" cy="1167"/>
            </a:xfrm>
            <a:prstGeom prst="hexagon">
              <a:avLst>
                <a:gd name="adj" fmla="val 2889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grpSp>
      <p:sp>
        <p:nvSpPr>
          <p:cNvPr id="4110" name="Text Box 13"/>
          <p:cNvSpPr txBox="1">
            <a:spLocks noChangeArrowheads="1"/>
          </p:cNvSpPr>
          <p:nvPr/>
        </p:nvSpPr>
        <p:spPr bwMode="gray">
          <a:xfrm>
            <a:off x="1065530" y="17116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1</a:t>
            </a:r>
            <a:endParaRPr lang="en-US" altLang="zh-CN" sz="2400" b="1">
              <a:solidFill>
                <a:schemeClr val="bg1"/>
              </a:solidFill>
            </a:endParaRPr>
          </a:p>
        </p:txBody>
      </p:sp>
      <p:sp>
        <p:nvSpPr>
          <p:cNvPr id="4111" name="Text Box 16"/>
          <p:cNvSpPr txBox="1">
            <a:spLocks noChangeArrowheads="1"/>
          </p:cNvSpPr>
          <p:nvPr/>
        </p:nvSpPr>
        <p:spPr bwMode="gray">
          <a:xfrm>
            <a:off x="1065530" y="278796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2</a:t>
            </a:r>
            <a:endParaRPr lang="en-US" altLang="zh-CN" sz="2400" b="1">
              <a:solidFill>
                <a:schemeClr val="bg1"/>
              </a:solidFill>
            </a:endParaRPr>
          </a:p>
        </p:txBody>
      </p:sp>
      <p:grpSp>
        <p:nvGrpSpPr>
          <p:cNvPr id="4" name="Group 17"/>
          <p:cNvGrpSpPr/>
          <p:nvPr/>
        </p:nvGrpSpPr>
        <p:grpSpPr bwMode="auto">
          <a:xfrm>
            <a:off x="868680" y="3797618"/>
            <a:ext cx="762000" cy="665162"/>
            <a:chOff x="1110" y="2656"/>
            <a:chExt cx="1549" cy="1351"/>
          </a:xfrm>
        </p:grpSpPr>
        <p:sp>
          <p:nvSpPr>
            <p:cNvPr id="84" name="AutoShape 18"/>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5" name="AutoShape 19"/>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6" name="AutoShape 20"/>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grpSp>
      <p:sp>
        <p:nvSpPr>
          <p:cNvPr id="4114" name="Text Box 27"/>
          <p:cNvSpPr txBox="1">
            <a:spLocks noChangeArrowheads="1"/>
          </p:cNvSpPr>
          <p:nvPr/>
        </p:nvSpPr>
        <p:spPr bwMode="gray">
          <a:xfrm>
            <a:off x="1065530" y="38960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3</a:t>
            </a:r>
            <a:endParaRPr lang="en-US" altLang="zh-CN" sz="2400" b="1">
              <a:solidFill>
                <a:schemeClr val="bg1"/>
              </a:solidFill>
            </a:endParaRPr>
          </a:p>
        </p:txBody>
      </p:sp>
      <p:sp>
        <p:nvSpPr>
          <p:cNvPr id="4115" name="Text Box 30"/>
          <p:cNvSpPr txBox="1">
            <a:spLocks noChangeArrowheads="1"/>
          </p:cNvSpPr>
          <p:nvPr/>
        </p:nvSpPr>
        <p:spPr bwMode="gray">
          <a:xfrm>
            <a:off x="1065530" y="502793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4</a:t>
            </a:r>
            <a:endParaRPr lang="en-US" altLang="zh-CN" sz="2400" b="1">
              <a:solidFill>
                <a:schemeClr val="bg1"/>
              </a:solidFill>
            </a:endParaRPr>
          </a:p>
        </p:txBody>
      </p:sp>
    </p:spTree>
    <p:custDataLst>
      <p:tags r:id="rId1"/>
    </p:custDataLst>
  </p:cSld>
  <p:clrMapOvr>
    <a:masterClrMapping/>
  </p:clrMapOvr>
  <p:transition advTm="4522"/>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7980680" cy="2143857"/>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mj-ea"/>
                <a:ea typeface="+mj-ea"/>
                <a:cs typeface="+mj-ea"/>
              </a:rPr>
              <a:t>根据工作思路与研究路线，目前已完成的工作有：</a:t>
            </a:r>
            <a:endParaRPr lang="zh-CN" sz="2400" dirty="0">
              <a:solidFill>
                <a:srgbClr val="000000"/>
              </a:solidFill>
              <a:latin typeface="+mj-ea"/>
              <a:ea typeface="+mj-ea"/>
              <a:cs typeface="+mj-ea"/>
            </a:endParaRPr>
          </a:p>
          <a:p>
            <a:pPr marL="457200" lvl="2">
              <a:lnSpc>
                <a:spcPct val="150000"/>
              </a:lnSpc>
              <a:buClr>
                <a:srgbClr val="C00000"/>
              </a:buClr>
              <a:defRPr/>
            </a:pPr>
            <a:r>
              <a:rPr lang="en-US" altLang="zh-CN" sz="2400" b="1" dirty="0">
                <a:solidFill>
                  <a:srgbClr val="000000"/>
                </a:solidFill>
                <a:latin typeface="+mj-ea"/>
                <a:ea typeface="+mj-ea"/>
                <a:cs typeface="+mj-ea"/>
              </a:rPr>
              <a:t>1. </a:t>
            </a:r>
            <a:r>
              <a:rPr lang="zh-CN" altLang="en-US" sz="2000" dirty="0">
                <a:solidFill>
                  <a:srgbClr val="000000"/>
                </a:solidFill>
                <a:latin typeface="+mj-ea"/>
                <a:ea typeface="+mj-ea"/>
                <a:cs typeface="+mj-ea"/>
              </a:rPr>
              <a:t>仿生鸵鸟运动方式特点的调研，机器人模型设计的调研；</a:t>
            </a:r>
            <a:endParaRPr lang="zh-CN" altLang="en-US" sz="2000" dirty="0">
              <a:solidFill>
                <a:srgbClr val="000000"/>
              </a:solidFill>
              <a:latin typeface="+mj-ea"/>
              <a:ea typeface="+mj-ea"/>
              <a:cs typeface="+mj-ea"/>
            </a:endParaRPr>
          </a:p>
          <a:p>
            <a:pPr marL="457200" lvl="2">
              <a:lnSpc>
                <a:spcPct val="150000"/>
              </a:lnSpc>
              <a:buClr>
                <a:srgbClr val="C00000"/>
              </a:buClr>
              <a:defRPr/>
            </a:pPr>
            <a:r>
              <a:rPr lang="en-US" altLang="zh-CN" sz="2400" b="1" dirty="0">
                <a:solidFill>
                  <a:srgbClr val="000000"/>
                </a:solidFill>
                <a:latin typeface="+mj-ea"/>
                <a:ea typeface="+mj-ea"/>
                <a:cs typeface="+mj-ea"/>
              </a:rPr>
              <a:t>2. </a:t>
            </a:r>
            <a:r>
              <a:rPr lang="zh-CN" altLang="en-US" sz="2000" dirty="0">
                <a:solidFill>
                  <a:srgbClr val="000000"/>
                </a:solidFill>
                <a:latin typeface="+mj-ea"/>
                <a:ea typeface="+mj-ea"/>
                <a:cs typeface="+mj-ea"/>
              </a:rPr>
              <a:t>基于</a:t>
            </a:r>
            <a:r>
              <a:rPr lang="en-US" altLang="zh-CN" sz="2000" dirty="0">
                <a:solidFill>
                  <a:srgbClr val="000000"/>
                </a:solidFill>
                <a:latin typeface="+mj-ea"/>
                <a:ea typeface="+mj-ea"/>
                <a:cs typeface="+mj-ea"/>
              </a:rPr>
              <a:t>Drake</a:t>
            </a:r>
            <a:r>
              <a:rPr lang="zh-CN" altLang="en-US" sz="2000" dirty="0">
                <a:solidFill>
                  <a:srgbClr val="000000"/>
                </a:solidFill>
                <a:latin typeface="+mj-ea"/>
                <a:ea typeface="+mj-ea"/>
                <a:cs typeface="+mj-ea"/>
              </a:rPr>
              <a:t>、</a:t>
            </a:r>
            <a:r>
              <a:rPr lang="en-US" altLang="zh-CN" sz="2000" dirty="0">
                <a:solidFill>
                  <a:srgbClr val="000000"/>
                </a:solidFill>
                <a:latin typeface="+mj-ea"/>
                <a:ea typeface="+mj-ea"/>
                <a:cs typeface="+mj-ea"/>
              </a:rPr>
              <a:t>ROS Melodic</a:t>
            </a:r>
            <a:r>
              <a:rPr lang="zh-CN" altLang="en-US" sz="2000" dirty="0">
                <a:solidFill>
                  <a:srgbClr val="000000"/>
                </a:solidFill>
                <a:latin typeface="+mj-ea"/>
                <a:ea typeface="+mj-ea"/>
                <a:cs typeface="+mj-ea"/>
              </a:rPr>
              <a:t>和</a:t>
            </a:r>
            <a:r>
              <a:rPr lang="en-US" altLang="zh-CN" sz="2000" dirty="0">
                <a:solidFill>
                  <a:srgbClr val="000000"/>
                </a:solidFill>
                <a:latin typeface="+mj-ea"/>
                <a:ea typeface="+mj-ea"/>
                <a:cs typeface="+mj-ea"/>
              </a:rPr>
              <a:t>Gazebo</a:t>
            </a:r>
            <a:r>
              <a:rPr lang="zh-CN" altLang="en-US" sz="2000" dirty="0">
                <a:solidFill>
                  <a:srgbClr val="000000"/>
                </a:solidFill>
                <a:latin typeface="+mj-ea"/>
                <a:ea typeface="+mj-ea"/>
                <a:cs typeface="+mj-ea"/>
              </a:rPr>
              <a:t>的实验平台的搭建，并通过手推车杆模型验证实验平台；</a:t>
            </a:r>
            <a:endParaRPr lang="en-US" altLang="zh-CN" sz="2400" dirty="0">
              <a:solidFill>
                <a:srgbClr val="000000"/>
              </a:solidFill>
              <a:latin typeface="+mj-ea"/>
              <a:ea typeface="+mj-ea"/>
              <a:cs typeface="+mj-ea"/>
            </a:endParaRPr>
          </a:p>
        </p:txBody>
      </p:sp>
      <p:graphicFrame>
        <p:nvGraphicFramePr>
          <p:cNvPr id="6" name="对象 5">
            <a:hlinkClick r:id="" action="ppaction://ole?verb=0"/>
          </p:cNvPr>
          <p:cNvGraphicFramePr>
            <a:graphicFrameLocks noChangeAspect="1"/>
          </p:cNvGraphicFramePr>
          <p:nvPr/>
        </p:nvGraphicFramePr>
        <p:xfrm>
          <a:off x="1604010" y="3036570"/>
          <a:ext cx="5889625" cy="3893185"/>
        </p:xfrm>
        <a:graphic>
          <a:graphicData uri="http://schemas.openxmlformats.org/presentationml/2006/ole">
            <mc:AlternateContent xmlns:mc="http://schemas.openxmlformats.org/markup-compatibility/2006">
              <mc:Choice xmlns:v="urn:schemas-microsoft-com:vml" Requires="v">
                <p:oleObj spid="_x0000_s12420" name="" r:id="rId1" imgW="8416290" imgH="5152390" progId="Visio.Drawing.15">
                  <p:embed/>
                </p:oleObj>
              </mc:Choice>
              <mc:Fallback>
                <p:oleObj name="" r:id="rId1" imgW="8416290" imgH="5152390" progId="Visio.Drawing.15">
                  <p:embed/>
                  <p:pic>
                    <p:nvPicPr>
                      <p:cNvPr id="0" name="图片 2048"/>
                      <p:cNvPicPr/>
                      <p:nvPr/>
                    </p:nvPicPr>
                    <p:blipFill>
                      <a:blip r:embed="rId2"/>
                      <a:stretch>
                        <a:fillRect/>
                      </a:stretch>
                    </p:blipFill>
                    <p:spPr>
                      <a:xfrm>
                        <a:off x="1604010" y="3036570"/>
                        <a:ext cx="5889625" cy="3893185"/>
                      </a:xfrm>
                      <a:prstGeom prst="rect">
                        <a:avLst/>
                      </a:prstGeom>
                    </p:spPr>
                  </p:pic>
                </p:oleObj>
              </mc:Fallback>
            </mc:AlternateContent>
          </a:graphicData>
        </a:graphic>
      </p:graphicFrame>
    </p:spTree>
  </p:cSld>
  <p:clrMapOvr>
    <a:masterClrMapping/>
  </p:clrMapOvr>
  <p:transition advTm="29693"/>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01330" cy="64516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endParaRPr lang="en-US" altLang="zh-CN" sz="2400" dirty="0">
              <a:solidFill>
                <a:srgbClr val="000000"/>
              </a:solidFill>
              <a:latin typeface="黑体" panose="02010609060101010101" pitchFamily="2" charset="-122"/>
              <a:ea typeface="黑体" panose="02010609060101010101" pitchFamily="2" charset="-122"/>
            </a:endParaRPr>
          </a:p>
        </p:txBody>
      </p:sp>
      <p:pic>
        <p:nvPicPr>
          <p:cNvPr id="2" name="图片 1" descr="LQR_drake"/>
          <p:cNvPicPr>
            <a:picLocks noChangeAspect="1"/>
          </p:cNvPicPr>
          <p:nvPr/>
        </p:nvPicPr>
        <p:blipFill>
          <a:blip r:embed="rId1"/>
          <a:srcRect b="21749"/>
          <a:stretch>
            <a:fillRect/>
          </a:stretch>
        </p:blipFill>
        <p:spPr>
          <a:xfrm>
            <a:off x="501015" y="4628515"/>
            <a:ext cx="4020820" cy="2050415"/>
          </a:xfrm>
          <a:prstGeom prst="rect">
            <a:avLst/>
          </a:prstGeom>
        </p:spPr>
      </p:pic>
      <p:pic>
        <p:nvPicPr>
          <p:cNvPr id="5" name="图片 4" descr="cassie_cartpole"/>
          <p:cNvPicPr>
            <a:picLocks noChangeAspect="1"/>
          </p:cNvPicPr>
          <p:nvPr/>
        </p:nvPicPr>
        <p:blipFill>
          <a:blip r:embed="rId2"/>
          <a:srcRect r="-24571"/>
          <a:stretch>
            <a:fillRect/>
          </a:stretch>
        </p:blipFill>
        <p:spPr>
          <a:xfrm>
            <a:off x="502285" y="2008505"/>
            <a:ext cx="4972685" cy="2620010"/>
          </a:xfrm>
          <a:prstGeom prst="rect">
            <a:avLst/>
          </a:prstGeom>
        </p:spPr>
      </p:pic>
      <p:pic>
        <p:nvPicPr>
          <p:cNvPr id="7" name="图片 6" descr="u_x_drakeoriginal"/>
          <p:cNvPicPr>
            <a:picLocks noChangeAspect="1"/>
          </p:cNvPicPr>
          <p:nvPr/>
        </p:nvPicPr>
        <p:blipFill>
          <a:blip r:embed="rId3"/>
          <a:srcRect l="3438" t="6571" r="6884" b="3090"/>
          <a:stretch>
            <a:fillRect/>
          </a:stretch>
        </p:blipFill>
        <p:spPr>
          <a:xfrm>
            <a:off x="4521835" y="1901190"/>
            <a:ext cx="4326890" cy="4588510"/>
          </a:xfrm>
          <a:prstGeom prst="rect">
            <a:avLst/>
          </a:prstGeom>
        </p:spPr>
      </p:pic>
    </p:spTree>
  </p:cSld>
  <p:clrMapOvr>
    <a:masterClrMapping/>
  </p:clrMapOvr>
  <p:transition advTm="29693"/>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latin typeface="+mj-ea"/>
                <a:ea typeface="+mj-ea"/>
              </a:rPr>
            </a:fld>
            <a:endParaRPr lang="en-US" altLang="zh-CN" sz="1200">
              <a:solidFill>
                <a:srgbClr val="000066"/>
              </a:solidFill>
              <a:latin typeface="+mj-ea"/>
              <a:ea typeface="+mj-ea"/>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ea"/>
                <a:ea typeface="+mj-ea"/>
                <a:cs typeface="+mj-ea"/>
              </a:rPr>
              <a:t>1 </a:t>
            </a:r>
            <a:r>
              <a:rPr lang="zh-CN" altLang="en-US" sz="3600" b="1" dirty="0">
                <a:solidFill>
                  <a:srgbClr val="002060"/>
                </a:solidFill>
                <a:effectLst>
                  <a:outerShdw blurRad="38100" dist="38100" dir="2700000" algn="tl">
                    <a:srgbClr val="C0C0C0"/>
                  </a:outerShdw>
                </a:effectLst>
                <a:latin typeface="+mj-ea"/>
                <a:ea typeface="+mj-ea"/>
                <a:cs typeface="+mj-ea"/>
              </a:rPr>
              <a:t>专业基础知识学习情况</a:t>
            </a:r>
            <a:endParaRPr lang="zh-CN" altLang="en-US" sz="3600" b="1" dirty="0">
              <a:solidFill>
                <a:srgbClr val="002060"/>
              </a:solidFill>
              <a:effectLst>
                <a:outerShdw blurRad="38100" dist="38100" dir="2700000" algn="tl">
                  <a:srgbClr val="C0C0C0"/>
                </a:outerShdw>
              </a:effectLst>
              <a:latin typeface="+mj-ea"/>
              <a:ea typeface="+mj-ea"/>
              <a:cs typeface="+mj-ea"/>
            </a:endParaRPr>
          </a:p>
          <a:p>
            <a:pPr>
              <a:defRPr/>
            </a:pPr>
            <a:endParaRPr lang="zh-CN" altLang="en-US" sz="3600" b="1" dirty="0">
              <a:solidFill>
                <a:srgbClr val="002060"/>
              </a:solidFill>
              <a:effectLst>
                <a:outerShdw blurRad="38100" dist="38100" dir="2700000" algn="tl">
                  <a:srgbClr val="C0C0C0"/>
                </a:outerShdw>
              </a:effectLst>
              <a:latin typeface="+mj-ea"/>
              <a:ea typeface="+mj-ea"/>
              <a:cs typeface="+mj-ea"/>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latin typeface="+mj-ea"/>
                <a:ea typeface="+mj-ea"/>
              </a:rPr>
            </a:fld>
            <a:endParaRPr lang="en-US" altLang="zh-CN">
              <a:solidFill>
                <a:srgbClr val="000066"/>
              </a:solidFill>
              <a:latin typeface="+mj-ea"/>
              <a:ea typeface="+mj-ea"/>
            </a:endParaRPr>
          </a:p>
        </p:txBody>
      </p:sp>
      <p:sp>
        <p:nvSpPr>
          <p:cNvPr id="7" name="矩形 6"/>
          <p:cNvSpPr/>
          <p:nvPr/>
        </p:nvSpPr>
        <p:spPr>
          <a:xfrm>
            <a:off x="214282" y="1071546"/>
            <a:ext cx="8513700" cy="1753235"/>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en-US" sz="2400" dirty="0">
                <a:solidFill>
                  <a:srgbClr val="000000"/>
                </a:solidFill>
                <a:latin typeface="+mj-ea"/>
                <a:ea typeface="+mj-ea"/>
              </a:rPr>
              <a:t>博士一年级，完成了</a:t>
            </a:r>
            <a:r>
              <a:rPr lang="en-US" altLang="zh-CN" sz="2400" dirty="0">
                <a:solidFill>
                  <a:srgbClr val="000000"/>
                </a:solidFill>
                <a:latin typeface="+mj-ea"/>
                <a:ea typeface="+mj-ea"/>
              </a:rPr>
              <a:t>《</a:t>
            </a:r>
            <a:r>
              <a:rPr lang="zh-CN" altLang="en-US" sz="2400" dirty="0">
                <a:solidFill>
                  <a:srgbClr val="000000"/>
                </a:solidFill>
                <a:latin typeface="+mj-ea"/>
                <a:ea typeface="+mj-ea"/>
              </a:rPr>
              <a:t>博士英语科技写作</a:t>
            </a:r>
            <a:r>
              <a:rPr lang="en-US" altLang="zh-CN" sz="2400" dirty="0">
                <a:solidFill>
                  <a:srgbClr val="000000"/>
                </a:solidFill>
                <a:latin typeface="+mj-ea"/>
                <a:ea typeface="+mj-ea"/>
              </a:rPr>
              <a:t>》</a:t>
            </a:r>
            <a:r>
              <a:rPr lang="zh-CN" altLang="en-US" sz="2400" dirty="0">
                <a:solidFill>
                  <a:srgbClr val="000000"/>
                </a:solidFill>
                <a:latin typeface="+mj-ea"/>
                <a:ea typeface="+mj-ea"/>
              </a:rPr>
              <a:t>、</a:t>
            </a:r>
            <a:r>
              <a:rPr lang="en-US" altLang="zh-CN" sz="2400" dirty="0">
                <a:solidFill>
                  <a:srgbClr val="000000"/>
                </a:solidFill>
                <a:latin typeface="+mj-ea"/>
                <a:ea typeface="+mj-ea"/>
              </a:rPr>
              <a:t>《</a:t>
            </a:r>
            <a:r>
              <a:rPr lang="zh-CN" altLang="en-US" sz="2400" dirty="0">
                <a:solidFill>
                  <a:srgbClr val="000000"/>
                </a:solidFill>
                <a:latin typeface="+mj-ea"/>
                <a:ea typeface="+mj-ea"/>
              </a:rPr>
              <a:t>中国马克思主义与当代</a:t>
            </a:r>
            <a:r>
              <a:rPr lang="en-US" altLang="zh-CN" sz="2400" dirty="0">
                <a:solidFill>
                  <a:srgbClr val="000000"/>
                </a:solidFill>
                <a:latin typeface="+mj-ea"/>
                <a:ea typeface="+mj-ea"/>
              </a:rPr>
              <a:t>》</a:t>
            </a:r>
            <a:r>
              <a:rPr lang="zh-CN" altLang="en-US" sz="2400" dirty="0">
                <a:solidFill>
                  <a:srgbClr val="000000"/>
                </a:solidFill>
                <a:latin typeface="+mj-ea"/>
                <a:ea typeface="+mj-ea"/>
              </a:rPr>
              <a:t>等课程的学习。</a:t>
            </a:r>
            <a:r>
              <a:rPr lang="zh-CN" altLang="en-US" sz="2400" b="1" dirty="0">
                <a:solidFill>
                  <a:srgbClr val="000000"/>
                </a:solidFill>
                <a:latin typeface="+mj-ea"/>
                <a:ea typeface="+mj-ea"/>
              </a:rPr>
              <a:t>以上课程考试全部通过，为后续的课题进展做好了基础知识上的准备。</a:t>
            </a:r>
            <a:endParaRPr lang="en-US" altLang="zh-CN" sz="2000" b="1" dirty="0">
              <a:solidFill>
                <a:srgbClr val="000000"/>
              </a:solidFill>
              <a:latin typeface="+mj-ea"/>
              <a:ea typeface="+mj-ea"/>
            </a:endParaRPr>
          </a:p>
        </p:txBody>
      </p:sp>
      <p:sp>
        <p:nvSpPr>
          <p:cNvPr id="3" name="文本框 2"/>
          <p:cNvSpPr txBox="1"/>
          <p:nvPr/>
        </p:nvSpPr>
        <p:spPr>
          <a:xfrm>
            <a:off x="605155" y="3186430"/>
            <a:ext cx="4885690" cy="2676525"/>
          </a:xfrm>
          <a:prstGeom prst="rect">
            <a:avLst/>
          </a:prstGeom>
          <a:noFill/>
        </p:spPr>
        <p:txBody>
          <a:bodyPr wrap="square" rtlCol="0" anchor="t">
            <a:spAutoFit/>
          </a:bodyPr>
          <a:lstStyle/>
          <a:p>
            <a:pPr marL="0" marR="0" lvl="0" algn="l" rtl="0" eaLnBrk="1" fontAlgn="auto" latinLnBrk="0" hangingPunct="1">
              <a:lnSpc>
                <a:spcPct val="100000"/>
              </a:lnSpc>
              <a:spcBef>
                <a:spcPts val="0"/>
              </a:spcBef>
              <a:spcAft>
                <a:spcPts val="0"/>
              </a:spcAft>
              <a:buClrTx/>
              <a:buSzTx/>
              <a:buFontTx/>
              <a:buNone/>
              <a:defRPr/>
            </a:pPr>
            <a:r>
              <a:rPr lang="zh-CN" altLang="en-US" sz="2400">
                <a:latin typeface="+mj-ea"/>
                <a:ea typeface="+mj-ea"/>
                <a:cs typeface="+mj-ea"/>
              </a:rPr>
              <a:t>自学专业理论知识</a:t>
            </a:r>
            <a:endParaRPr lang="zh-CN" altLang="en-US"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sz="2400">
                <a:latin typeface="+mj-ea"/>
                <a:ea typeface="+mj-ea"/>
                <a:cs typeface="+mj-ea"/>
              </a:rPr>
              <a:t>机器人学导论</a:t>
            </a:r>
            <a:endParaRPr lang="zh-CN" altLang="en-US"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zh-CN" sz="2400">
                <a:latin typeface="+mj-ea"/>
                <a:ea typeface="+mj-ea"/>
                <a:cs typeface="+mj-ea"/>
              </a:rPr>
              <a:t>欠驱动机器人学</a:t>
            </a:r>
            <a:endParaRPr lang="zh-CN"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en-US" sz="2400">
                <a:latin typeface="+mj-ea"/>
                <a:ea typeface="+mj-ea"/>
                <a:cs typeface="+mj-ea"/>
              </a:rPr>
              <a:t>ROS</a:t>
            </a:r>
            <a:endParaRPr lang="en-US"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en-US" altLang="zh-CN" sz="2400">
                <a:latin typeface="+mj-ea"/>
                <a:ea typeface="+mj-ea"/>
                <a:cs typeface="+mj-ea"/>
              </a:rPr>
              <a:t>C++</a:t>
            </a:r>
            <a:r>
              <a:rPr lang="zh-CN" altLang="en-US" sz="2400">
                <a:latin typeface="+mj-ea"/>
                <a:ea typeface="+mj-ea"/>
                <a:cs typeface="+mj-ea"/>
              </a:rPr>
              <a:t>、</a:t>
            </a:r>
            <a:r>
              <a:rPr lang="en-US" altLang="zh-CN" sz="2400">
                <a:latin typeface="+mj-ea"/>
                <a:ea typeface="+mj-ea"/>
                <a:cs typeface="+mj-ea"/>
              </a:rPr>
              <a:t>Python</a:t>
            </a:r>
            <a:r>
              <a:rPr lang="zh-CN" altLang="en-US" sz="2400">
                <a:latin typeface="+mj-ea"/>
                <a:ea typeface="+mj-ea"/>
                <a:cs typeface="+mj-ea"/>
              </a:rPr>
              <a:t>编程语言等</a:t>
            </a:r>
            <a:endParaRPr lang="zh-CN" altLang="en-US"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en-US" altLang="zh-CN" sz="2400">
                <a:latin typeface="+mj-ea"/>
                <a:ea typeface="+mj-ea"/>
                <a:cs typeface="+mj-ea"/>
              </a:rPr>
              <a:t>Drake</a:t>
            </a:r>
            <a:endParaRPr lang="en-US" altLang="zh-CN"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sz="2400">
                <a:latin typeface="+mj-ea"/>
                <a:ea typeface="+mj-ea"/>
                <a:cs typeface="+mj-ea"/>
              </a:rPr>
              <a:t>相关算法</a:t>
            </a:r>
            <a:endParaRPr lang="zh-CN" altLang="en-US" sz="2400">
              <a:latin typeface="+mj-ea"/>
              <a:ea typeface="+mj-ea"/>
              <a:cs typeface="+mj-ea"/>
            </a:endParaRPr>
          </a:p>
        </p:txBody>
      </p:sp>
    </p:spTree>
  </p:cSld>
  <p:clrMapOvr>
    <a:masterClrMapping/>
  </p:clrMapOvr>
  <p:transition advTm="29693"/>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61020" cy="1589859"/>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endParaRPr lang="zh-CN" sz="2400" dirty="0">
              <a:solidFill>
                <a:srgbClr val="000000"/>
              </a:solidFill>
              <a:latin typeface="黑体" panose="02010609060101010101" pitchFamily="2" charset="-122"/>
              <a:ea typeface="黑体" panose="02010609060101010101" pitchFamily="2" charset="-122"/>
            </a:endParaRPr>
          </a:p>
          <a:p>
            <a:pPr marL="457200" lvl="2" latinLnBrk="0" hangingPunct="1">
              <a:lnSpc>
                <a:spcPct val="150000"/>
              </a:lnSpc>
              <a:buClr>
                <a:srgbClr val="C00000"/>
              </a:buClr>
              <a:defRPr/>
            </a:pPr>
            <a:r>
              <a:rPr lang="en-US" altLang="zh-CN" sz="2400" b="1" dirty="0">
                <a:solidFill>
                  <a:srgbClr val="000000"/>
                </a:solidFill>
                <a:latin typeface="+mj-ea"/>
                <a:ea typeface="+mj-ea"/>
                <a:cs typeface="+mj-ea"/>
              </a:rPr>
              <a:t>3. </a:t>
            </a:r>
            <a:r>
              <a:rPr lang="zh-CN" altLang="en-US" sz="2000" dirty="0">
                <a:solidFill>
                  <a:srgbClr val="000000"/>
                </a:solidFill>
                <a:latin typeface="黑体" panose="02010609060101010101" pitchFamily="2" charset="-122"/>
                <a:ea typeface="黑体" panose="02010609060101010101" pitchFamily="2" charset="-122"/>
              </a:rPr>
              <a:t>利用该实验平台进行了轨迹优化算法</a:t>
            </a:r>
            <a:r>
              <a:rPr lang="en-US" altLang="zh-CN" sz="2000" dirty="0">
                <a:solidFill>
                  <a:srgbClr val="000000"/>
                </a:solidFill>
                <a:latin typeface="黑体" panose="02010609060101010101" pitchFamily="2" charset="-122"/>
                <a:ea typeface="黑体" panose="02010609060101010101" pitchFamily="2" charset="-122"/>
              </a:rPr>
              <a:t>Direct Collocation</a:t>
            </a:r>
            <a:r>
              <a:rPr lang="zh-CN" altLang="en-US" sz="2000" dirty="0">
                <a:solidFill>
                  <a:srgbClr val="000000"/>
                </a:solidFill>
                <a:latin typeface="黑体" panose="02010609060101010101" pitchFamily="2" charset="-122"/>
                <a:ea typeface="黑体" panose="02010609060101010101" pitchFamily="2" charset="-122"/>
              </a:rPr>
              <a:t>和</a:t>
            </a:r>
            <a:r>
              <a:rPr lang="en-US" altLang="zh-CN" sz="2000" dirty="0">
                <a:solidFill>
                  <a:srgbClr val="000000"/>
                </a:solidFill>
                <a:latin typeface="黑体" panose="02010609060101010101" pitchFamily="2" charset="-122"/>
                <a:ea typeface="黑体" panose="02010609060101010101" pitchFamily="2" charset="-122"/>
              </a:rPr>
              <a:t>PID</a:t>
            </a:r>
            <a:r>
              <a:rPr lang="zh-CN" altLang="en-US" sz="2000" dirty="0">
                <a:solidFill>
                  <a:srgbClr val="000000"/>
                </a:solidFill>
                <a:latin typeface="黑体" panose="02010609060101010101" pitchFamily="2" charset="-122"/>
                <a:ea typeface="黑体" panose="02010609060101010101" pitchFamily="2" charset="-122"/>
              </a:rPr>
              <a:t>控制器验证实验，</a:t>
            </a:r>
            <a:r>
              <a:rPr lang="en-US" altLang="zh-CN" sz="2000" dirty="0">
                <a:solidFill>
                  <a:srgbClr val="000000"/>
                </a:solidFill>
                <a:latin typeface="黑体" panose="02010609060101010101" pitchFamily="2" charset="-122"/>
                <a:ea typeface="黑体" panose="02010609060101010101" pitchFamily="2" charset="-122"/>
              </a:rPr>
              <a:t>DirectCollocation</a:t>
            </a:r>
            <a:r>
              <a:rPr lang="zh-CN" altLang="en-US" sz="2000" dirty="0">
                <a:solidFill>
                  <a:srgbClr val="000000"/>
                </a:solidFill>
                <a:latin typeface="黑体" panose="02010609060101010101" pitchFamily="2" charset="-122"/>
                <a:ea typeface="黑体" panose="02010609060101010101" pitchFamily="2" charset="-122"/>
              </a:rPr>
              <a:t>和</a:t>
            </a:r>
            <a:r>
              <a:rPr lang="en-US" altLang="zh-CN" sz="2000" dirty="0">
                <a:solidFill>
                  <a:srgbClr val="000000"/>
                </a:solidFill>
                <a:latin typeface="黑体" panose="02010609060101010101" pitchFamily="2" charset="-122"/>
                <a:ea typeface="黑体" panose="02010609060101010101" pitchFamily="2" charset="-122"/>
              </a:rPr>
              <a:t>LQR</a:t>
            </a:r>
            <a:r>
              <a:rPr lang="zh-CN" altLang="en-US" sz="2000" dirty="0">
                <a:solidFill>
                  <a:srgbClr val="000000"/>
                </a:solidFill>
                <a:latin typeface="黑体" panose="02010609060101010101" pitchFamily="2" charset="-122"/>
                <a:ea typeface="黑体" panose="02010609060101010101" pitchFamily="2" charset="-122"/>
              </a:rPr>
              <a:t>最优控制器验证实验；</a:t>
            </a:r>
            <a:endParaRPr lang="en-US" altLang="zh-CN" sz="2400" dirty="0">
              <a:solidFill>
                <a:srgbClr val="000000"/>
              </a:solidFill>
              <a:latin typeface="黑体" panose="02010609060101010101" pitchFamily="2" charset="-122"/>
              <a:ea typeface="黑体" panose="02010609060101010101" pitchFamily="2" charset="-122"/>
            </a:endParaRPr>
          </a:p>
        </p:txBody>
      </p:sp>
      <p:graphicFrame>
        <p:nvGraphicFramePr>
          <p:cNvPr id="10" name="对象 9">
            <a:hlinkClick r:id="" action="ppaction://ole?verb=0"/>
          </p:cNvPr>
          <p:cNvGraphicFramePr>
            <a:graphicFrameLocks noChangeAspect="1"/>
          </p:cNvGraphicFramePr>
          <p:nvPr/>
        </p:nvGraphicFramePr>
        <p:xfrm>
          <a:off x="271145" y="2724150"/>
          <a:ext cx="6036945" cy="1962785"/>
        </p:xfrm>
        <a:graphic>
          <a:graphicData uri="http://schemas.openxmlformats.org/presentationml/2006/ole">
            <mc:AlternateContent xmlns:mc="http://schemas.openxmlformats.org/markup-compatibility/2006">
              <mc:Choice xmlns:v="urn:schemas-microsoft-com:vml" Requires="v">
                <p:oleObj spid="_x0000_s13573" name="" r:id="rId1" imgW="9448800" imgH="2723515" progId="Visio.Drawing.15">
                  <p:embed/>
                </p:oleObj>
              </mc:Choice>
              <mc:Fallback>
                <p:oleObj name="" r:id="rId1" imgW="9448800" imgH="2723515" progId="Visio.Drawing.15">
                  <p:embed/>
                  <p:pic>
                    <p:nvPicPr>
                      <p:cNvPr id="0" name="图片 2048"/>
                      <p:cNvPicPr/>
                      <p:nvPr/>
                    </p:nvPicPr>
                    <p:blipFill>
                      <a:blip r:embed="rId2"/>
                      <a:stretch>
                        <a:fillRect/>
                      </a:stretch>
                    </p:blipFill>
                    <p:spPr>
                      <a:xfrm>
                        <a:off x="271145" y="2724150"/>
                        <a:ext cx="6036945" cy="1962785"/>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271145" y="4758690"/>
          <a:ext cx="6036945" cy="1962785"/>
        </p:xfrm>
        <a:graphic>
          <a:graphicData uri="http://schemas.openxmlformats.org/presentationml/2006/ole">
            <mc:AlternateContent xmlns:mc="http://schemas.openxmlformats.org/markup-compatibility/2006">
              <mc:Choice xmlns:v="urn:schemas-microsoft-com:vml" Requires="v">
                <p:oleObj spid="_x0000_s13574" name="" r:id="rId3" imgW="9448800" imgH="2723515" progId="Visio.Drawing.15">
                  <p:embed/>
                </p:oleObj>
              </mc:Choice>
              <mc:Fallback>
                <p:oleObj name="" r:id="rId3" imgW="9448800" imgH="2723515" progId="Visio.Drawing.15">
                  <p:embed/>
                  <p:pic>
                    <p:nvPicPr>
                      <p:cNvPr id="0" name="图片 2048"/>
                      <p:cNvPicPr/>
                      <p:nvPr/>
                    </p:nvPicPr>
                    <p:blipFill>
                      <a:blip r:embed="rId4"/>
                      <a:stretch>
                        <a:fillRect/>
                      </a:stretch>
                    </p:blipFill>
                    <p:spPr>
                      <a:xfrm>
                        <a:off x="271145" y="4758690"/>
                        <a:ext cx="6036945" cy="1962785"/>
                      </a:xfrm>
                      <a:prstGeom prst="rect">
                        <a:avLst/>
                      </a:prstGeom>
                    </p:spPr>
                  </p:pic>
                </p:oleObj>
              </mc:Fallback>
            </mc:AlternateContent>
          </a:graphicData>
        </a:graphic>
      </p:graphicFrame>
      <p:pic>
        <p:nvPicPr>
          <p:cNvPr id="2" name="图片 1" descr="anatination"/>
          <p:cNvPicPr>
            <a:picLocks noChangeAspect="1"/>
          </p:cNvPicPr>
          <p:nvPr/>
        </p:nvPicPr>
        <p:blipFill>
          <a:blip r:embed="rId5"/>
          <a:stretch>
            <a:fillRect/>
          </a:stretch>
        </p:blipFill>
        <p:spPr>
          <a:xfrm>
            <a:off x="6044565" y="2568575"/>
            <a:ext cx="3098800" cy="4075430"/>
          </a:xfrm>
          <a:prstGeom prst="rect">
            <a:avLst/>
          </a:prstGeom>
        </p:spPr>
      </p:pic>
    </p:spTree>
  </p:cSld>
  <p:clrMapOvr>
    <a:masterClrMapping/>
  </p:clrMapOvr>
  <p:transition advTm="29693"/>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01330" cy="64516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endParaRPr lang="en-US" altLang="zh-CN" sz="2400" dirty="0">
              <a:solidFill>
                <a:srgbClr val="000000"/>
              </a:solidFill>
              <a:latin typeface="黑体" panose="02010609060101010101" pitchFamily="2" charset="-122"/>
              <a:ea typeface="黑体" panose="02010609060101010101" pitchFamily="2" charset="-122"/>
            </a:endParaRPr>
          </a:p>
        </p:txBody>
      </p:sp>
      <p:pic>
        <p:nvPicPr>
          <p:cNvPr id="2" name="图片 1" descr="u_x_drakeoriginal"/>
          <p:cNvPicPr>
            <a:picLocks noChangeAspect="1"/>
          </p:cNvPicPr>
          <p:nvPr/>
        </p:nvPicPr>
        <p:blipFill>
          <a:blip r:embed="rId1"/>
          <a:stretch>
            <a:fillRect/>
          </a:stretch>
        </p:blipFill>
        <p:spPr>
          <a:xfrm>
            <a:off x="4813935" y="1868805"/>
            <a:ext cx="4330065" cy="4455160"/>
          </a:xfrm>
          <a:prstGeom prst="rect">
            <a:avLst/>
          </a:prstGeom>
        </p:spPr>
      </p:pic>
      <p:pic>
        <p:nvPicPr>
          <p:cNvPr id="3" name="图片 2" descr="currentu0_currentu1_drakeu0"/>
          <p:cNvPicPr>
            <a:picLocks noChangeAspect="1"/>
          </p:cNvPicPr>
          <p:nvPr/>
        </p:nvPicPr>
        <p:blipFill>
          <a:blip r:embed="rId2"/>
          <a:stretch>
            <a:fillRect/>
          </a:stretch>
        </p:blipFill>
        <p:spPr>
          <a:xfrm>
            <a:off x="334010" y="2097405"/>
            <a:ext cx="4451985" cy="2160905"/>
          </a:xfrm>
          <a:prstGeom prst="rect">
            <a:avLst/>
          </a:prstGeom>
        </p:spPr>
      </p:pic>
      <p:pic>
        <p:nvPicPr>
          <p:cNvPr id="5" name="图片 4" descr="currentx0_gazebox0_drakex0"/>
          <p:cNvPicPr>
            <a:picLocks noChangeAspect="1"/>
          </p:cNvPicPr>
          <p:nvPr/>
        </p:nvPicPr>
        <p:blipFill>
          <a:blip r:embed="rId3"/>
          <a:stretch>
            <a:fillRect/>
          </a:stretch>
        </p:blipFill>
        <p:spPr>
          <a:xfrm>
            <a:off x="334010" y="4258310"/>
            <a:ext cx="4542155" cy="2245360"/>
          </a:xfrm>
          <a:prstGeom prst="rect">
            <a:avLst/>
          </a:prstGeom>
        </p:spPr>
      </p:pic>
    </p:spTree>
  </p:cSld>
  <p:clrMapOvr>
    <a:masterClrMapping/>
  </p:clrMapOvr>
  <p:transition advTm="29693"/>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21335" y="1133475"/>
            <a:ext cx="8101330" cy="3230245"/>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r>
              <a:rPr lang="zh-CN" sz="2400" dirty="0">
                <a:solidFill>
                  <a:srgbClr val="000000"/>
                </a:solidFill>
                <a:latin typeface="黑体" panose="02010609060101010101" pitchFamily="2" charset="-122"/>
                <a:ea typeface="黑体" panose="02010609060101010101" pitchFamily="2" charset="-122"/>
              </a:rPr>
              <a:t>：</a:t>
            </a:r>
            <a:endParaRPr lang="zh-CN" sz="2400" dirty="0">
              <a:solidFill>
                <a:srgbClr val="000000"/>
              </a:solidFill>
              <a:latin typeface="黑体" panose="02010609060101010101" pitchFamily="2" charset="-122"/>
              <a:ea typeface="黑体" panose="02010609060101010101" pitchFamily="2" charset="-122"/>
            </a:endParaRPr>
          </a:p>
          <a:p>
            <a:pPr marL="457200" lvl="3">
              <a:lnSpc>
                <a:spcPct val="150000"/>
              </a:lnSpc>
              <a:buClr>
                <a:srgbClr val="C00000"/>
              </a:buClr>
              <a:defRPr/>
            </a:pPr>
            <a:r>
              <a:rPr lang="en-US" altLang="zh-CN" sz="2400" b="1" dirty="0">
                <a:solidFill>
                  <a:srgbClr val="000000"/>
                </a:solidFill>
                <a:latin typeface="黑体" panose="02010609060101010101" pitchFamily="2" charset="-122"/>
                <a:ea typeface="黑体" panose="02010609060101010101" pitchFamily="2" charset="-122"/>
                <a:sym typeface="+mn-ea"/>
              </a:rPr>
              <a:t>4. </a:t>
            </a:r>
            <a:r>
              <a:rPr lang="zh-CN" altLang="en-US" sz="2000" dirty="0">
                <a:solidFill>
                  <a:srgbClr val="000000"/>
                </a:solidFill>
                <a:latin typeface="黑体" panose="02010609060101010101" pitchFamily="2" charset="-122"/>
                <a:ea typeface="黑体" panose="02010609060101010101" pitchFamily="2" charset="-122"/>
                <a:sym typeface="+mn-ea"/>
              </a:rPr>
              <a:t>利用该实验平台完成了基于优化的运动规划器</a:t>
            </a:r>
            <a:r>
              <a:rPr lang="en-US" altLang="zh-CN" sz="2000" dirty="0">
                <a:solidFill>
                  <a:srgbClr val="000000"/>
                </a:solidFill>
                <a:latin typeface="黑体" panose="02010609060101010101" pitchFamily="2" charset="-122"/>
                <a:ea typeface="黑体" panose="02010609060101010101" pitchFamily="2" charset="-122"/>
                <a:sym typeface="+mn-ea"/>
              </a:rPr>
              <a:t>DIRCON</a:t>
            </a:r>
            <a:r>
              <a:rPr lang="zh-CN" altLang="en-US" sz="2000" dirty="0">
                <a:solidFill>
                  <a:srgbClr val="000000"/>
                </a:solidFill>
                <a:latin typeface="黑体" panose="02010609060101010101" pitchFamily="2" charset="-122"/>
                <a:ea typeface="黑体" panose="02010609060101010101" pitchFamily="2" charset="-122"/>
                <a:sym typeface="+mn-ea"/>
              </a:rPr>
              <a:t>与</a:t>
            </a:r>
            <a:r>
              <a:rPr lang="en-US" altLang="zh-CN" sz="2000" dirty="0">
                <a:solidFill>
                  <a:srgbClr val="000000"/>
                </a:solidFill>
                <a:latin typeface="黑体" panose="02010609060101010101" pitchFamily="2" charset="-122"/>
                <a:ea typeface="黑体" panose="02010609060101010101" pitchFamily="2" charset="-122"/>
                <a:sym typeface="+mn-ea"/>
              </a:rPr>
              <a:t>Plannar Walker</a:t>
            </a:r>
            <a:r>
              <a:rPr lang="zh-CN" altLang="en-US" sz="2000" dirty="0">
                <a:solidFill>
                  <a:srgbClr val="000000"/>
                </a:solidFill>
                <a:latin typeface="黑体" panose="02010609060101010101" pitchFamily="2" charset="-122"/>
                <a:ea typeface="黑体" panose="02010609060101010101" pitchFamily="2" charset="-122"/>
                <a:sym typeface="+mn-ea"/>
              </a:rPr>
              <a:t>的验证实验；</a:t>
            </a:r>
            <a:endParaRPr lang="en-US" altLang="zh-CN" sz="2000" dirty="0">
              <a:solidFill>
                <a:srgbClr val="000000"/>
              </a:solidFill>
              <a:latin typeface="黑体" panose="02010609060101010101" pitchFamily="2" charset="-122"/>
              <a:ea typeface="黑体" panose="02010609060101010101" pitchFamily="2" charset="-122"/>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sz="2400" dirty="0">
              <a:solidFill>
                <a:srgbClr val="000000"/>
              </a:solidFill>
              <a:latin typeface="黑体" panose="02010609060101010101" pitchFamily="2" charset="-122"/>
              <a:ea typeface="黑体" panose="02010609060101010101" pitchFamily="2" charset="-122"/>
            </a:endParaRPr>
          </a:p>
        </p:txBody>
      </p:sp>
      <p:pic>
        <p:nvPicPr>
          <p:cNvPr id="5" name="图片 4" descr="dircon2"/>
          <p:cNvPicPr>
            <a:picLocks noChangeAspect="1"/>
          </p:cNvPicPr>
          <p:nvPr/>
        </p:nvPicPr>
        <p:blipFill>
          <a:blip r:embed="rId1"/>
          <a:stretch>
            <a:fillRect/>
          </a:stretch>
        </p:blipFill>
        <p:spPr>
          <a:xfrm>
            <a:off x="2411730" y="2810510"/>
            <a:ext cx="6210935" cy="3435985"/>
          </a:xfrm>
          <a:prstGeom prst="rect">
            <a:avLst/>
          </a:prstGeom>
        </p:spPr>
      </p:pic>
      <p:pic>
        <p:nvPicPr>
          <p:cNvPr id="3" name="图片 2" descr="dircon_1"/>
          <p:cNvPicPr>
            <a:picLocks noChangeAspect="1"/>
          </p:cNvPicPr>
          <p:nvPr>
            <p:custDataLst>
              <p:tags r:id="rId2"/>
            </p:custDataLst>
          </p:nvPr>
        </p:nvPicPr>
        <p:blipFill>
          <a:blip r:embed="rId3"/>
          <a:srcRect l="35754" r="17595"/>
          <a:stretch>
            <a:fillRect/>
          </a:stretch>
        </p:blipFill>
        <p:spPr>
          <a:xfrm>
            <a:off x="364490" y="2810510"/>
            <a:ext cx="3500120" cy="3435985"/>
          </a:xfrm>
          <a:prstGeom prst="rect">
            <a:avLst/>
          </a:prstGeom>
        </p:spPr>
      </p:pic>
    </p:spTree>
  </p:cSld>
  <p:clrMapOvr>
    <a:masterClrMapping/>
  </p:clrMapOvr>
  <p:transition advTm="29693"/>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01330" cy="415417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正在进行的工作：</a:t>
            </a:r>
            <a:endParaRPr lang="zh-CN" sz="2400" dirty="0">
              <a:solidFill>
                <a:srgbClr val="000000"/>
              </a:solidFill>
              <a:latin typeface="黑体" panose="02010609060101010101" pitchFamily="2" charset="-122"/>
              <a:ea typeface="黑体" panose="02010609060101010101" pitchFamily="2" charset="-122"/>
            </a:endParaRPr>
          </a:p>
          <a:p>
            <a:pPr marL="0" lvl="2" indent="0">
              <a:lnSpc>
                <a:spcPct val="150000"/>
              </a:lnSpc>
              <a:buClr>
                <a:srgbClr val="C00000"/>
              </a:buClr>
              <a:buNone/>
              <a:defRPr/>
            </a:pPr>
            <a:r>
              <a:rPr lang="zh-CN" altLang="en-US" sz="2400" dirty="0">
                <a:solidFill>
                  <a:srgbClr val="000000"/>
                </a:solidFill>
                <a:latin typeface="黑体" panose="02010609060101010101" pitchFamily="2" charset="-122"/>
                <a:ea typeface="黑体" panose="02010609060101010101" pitchFamily="2" charset="-122"/>
                <a:sym typeface="+mn-ea"/>
              </a:rPr>
              <a:t>    </a:t>
            </a:r>
            <a:r>
              <a:rPr lang="zh-CN" altLang="en-US" sz="2000" dirty="0">
                <a:solidFill>
                  <a:srgbClr val="000000"/>
                </a:solidFill>
                <a:latin typeface="黑体" panose="02010609060101010101" pitchFamily="2" charset="-122"/>
                <a:ea typeface="黑体" panose="02010609060101010101" pitchFamily="2" charset="-122"/>
                <a:sym typeface="+mn-ea"/>
              </a:rPr>
              <a:t>正在进行以</a:t>
            </a:r>
            <a:r>
              <a:rPr lang="en-US" altLang="zh-CN" sz="2000" dirty="0">
                <a:solidFill>
                  <a:srgbClr val="000000"/>
                </a:solidFill>
                <a:latin typeface="黑体" panose="02010609060101010101" pitchFamily="2" charset="-122"/>
                <a:ea typeface="黑体" panose="02010609060101010101" pitchFamily="2" charset="-122"/>
                <a:sym typeface="+mn-ea"/>
              </a:rPr>
              <a:t>Cassie</a:t>
            </a:r>
            <a:r>
              <a:rPr lang="zh-CN" altLang="en-US" sz="2000" dirty="0">
                <a:solidFill>
                  <a:srgbClr val="000000"/>
                </a:solidFill>
                <a:latin typeface="黑体" panose="02010609060101010101" pitchFamily="2" charset="-122"/>
                <a:ea typeface="黑体" panose="02010609060101010101" pitchFamily="2" charset="-122"/>
                <a:sym typeface="+mn-ea"/>
              </a:rPr>
              <a:t>双足机器人为对象，以基于优化的</a:t>
            </a:r>
            <a:r>
              <a:rPr lang="en-US" altLang="zh-CN" sz="2000" dirty="0">
                <a:solidFill>
                  <a:srgbClr val="000000"/>
                </a:solidFill>
                <a:latin typeface="黑体" panose="02010609060101010101" pitchFamily="2" charset="-122"/>
                <a:ea typeface="黑体" panose="02010609060101010101" pitchFamily="2" charset="-122"/>
                <a:sym typeface="+mn-ea"/>
              </a:rPr>
              <a:t>DIRCON</a:t>
            </a:r>
            <a:r>
              <a:rPr lang="zh-CN" altLang="en-US" sz="2000">
                <a:solidFill>
                  <a:srgbClr val="000000"/>
                </a:solidFill>
                <a:latin typeface="黑体" panose="02010609060101010101" pitchFamily="2" charset="-122"/>
                <a:ea typeface="黑体" panose="02010609060101010101" pitchFamily="2" charset="-122"/>
                <a:sym typeface="+mn-ea"/>
              </a:rPr>
              <a:t>为运动规划</a:t>
            </a:r>
            <a:r>
              <a:rPr lang="zh-CN" altLang="en-US" sz="2000" dirty="0">
                <a:solidFill>
                  <a:srgbClr val="000000"/>
                </a:solidFill>
                <a:latin typeface="黑体" panose="02010609060101010101" pitchFamily="2" charset="-122"/>
                <a:ea typeface="黑体" panose="02010609060101010101" pitchFamily="2" charset="-122"/>
                <a:sym typeface="+mn-ea"/>
              </a:rPr>
              <a:t>器，结合轨迹优化算法</a:t>
            </a:r>
            <a:r>
              <a:rPr lang="en-US" altLang="zh-CN" sz="2000" dirty="0">
                <a:solidFill>
                  <a:srgbClr val="000000"/>
                </a:solidFill>
                <a:latin typeface="黑体" panose="02010609060101010101" pitchFamily="2" charset="-122"/>
                <a:ea typeface="黑体" panose="02010609060101010101" pitchFamily="2" charset="-122"/>
                <a:sym typeface="+mn-ea"/>
              </a:rPr>
              <a:t>Direct Collocation</a:t>
            </a:r>
            <a:r>
              <a:rPr lang="zh-CN" altLang="en-US" sz="2000" dirty="0">
                <a:solidFill>
                  <a:srgbClr val="000000"/>
                </a:solidFill>
                <a:latin typeface="黑体" panose="02010609060101010101" pitchFamily="2" charset="-122"/>
                <a:ea typeface="黑体" panose="02010609060101010101" pitchFamily="2" charset="-122"/>
                <a:sym typeface="+mn-ea"/>
              </a:rPr>
              <a:t>和最优控制器</a:t>
            </a:r>
            <a:r>
              <a:rPr lang="en-US" altLang="zh-CN" sz="2000" dirty="0">
                <a:solidFill>
                  <a:srgbClr val="000000"/>
                </a:solidFill>
                <a:latin typeface="黑体" panose="02010609060101010101" pitchFamily="2" charset="-122"/>
                <a:ea typeface="黑体" panose="02010609060101010101" pitchFamily="2" charset="-122"/>
                <a:sym typeface="+mn-ea"/>
              </a:rPr>
              <a:t>LQR</a:t>
            </a:r>
            <a:r>
              <a:rPr lang="zh-CN" altLang="en-US" sz="2000" dirty="0">
                <a:solidFill>
                  <a:srgbClr val="000000"/>
                </a:solidFill>
                <a:latin typeface="黑体" panose="02010609060101010101" pitchFamily="2" charset="-122"/>
                <a:ea typeface="黑体" panose="02010609060101010101" pitchFamily="2" charset="-122"/>
                <a:sym typeface="+mn-ea"/>
              </a:rPr>
              <a:t>、</a:t>
            </a:r>
            <a:r>
              <a:rPr lang="en-US" altLang="zh-CN" sz="2000" dirty="0">
                <a:solidFill>
                  <a:srgbClr val="000000"/>
                </a:solidFill>
                <a:latin typeface="黑体" panose="02010609060101010101" pitchFamily="2" charset="-122"/>
                <a:ea typeface="黑体" panose="02010609060101010101" pitchFamily="2" charset="-122"/>
                <a:sym typeface="+mn-ea"/>
              </a:rPr>
              <a:t>PID</a:t>
            </a:r>
            <a:r>
              <a:rPr lang="zh-CN" altLang="en-US" sz="2000" dirty="0">
                <a:solidFill>
                  <a:srgbClr val="000000"/>
                </a:solidFill>
                <a:latin typeface="黑体" panose="02010609060101010101" pitchFamily="2" charset="-122"/>
                <a:ea typeface="黑体" panose="02010609060101010101" pitchFamily="2" charset="-122"/>
                <a:sym typeface="+mn-ea"/>
              </a:rPr>
              <a:t>控制器的效能分析实验。</a:t>
            </a: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0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endParaRPr lang="zh-CN" sz="2000" dirty="0">
              <a:solidFill>
                <a:srgbClr val="000000"/>
              </a:solidFill>
              <a:latin typeface="黑体" panose="02010609060101010101" pitchFamily="2" charset="-122"/>
              <a:ea typeface="黑体" panose="02010609060101010101" pitchFamily="2" charset="-122"/>
            </a:endParaRPr>
          </a:p>
        </p:txBody>
      </p:sp>
      <p:graphicFrame>
        <p:nvGraphicFramePr>
          <p:cNvPr id="10" name="对象 9">
            <a:hlinkClick r:id="" action="ppaction://ole?verb=0"/>
          </p:cNvPr>
          <p:cNvGraphicFramePr>
            <a:graphicFrameLocks noChangeAspect="1"/>
          </p:cNvGraphicFramePr>
          <p:nvPr/>
        </p:nvGraphicFramePr>
        <p:xfrm>
          <a:off x="1304925" y="3629025"/>
          <a:ext cx="6303963" cy="1963738"/>
        </p:xfrm>
        <a:graphic>
          <a:graphicData uri="http://schemas.openxmlformats.org/presentationml/2006/ole">
            <mc:AlternateContent xmlns:mc="http://schemas.openxmlformats.org/markup-compatibility/2006">
              <mc:Choice xmlns:v="urn:schemas-microsoft-com:vml" Requires="v">
                <p:oleObj spid="_x0000_s14468" name="" r:id="rId1" imgW="9448800" imgH="2723515" progId="Visio.Drawing.15">
                  <p:embed/>
                </p:oleObj>
              </mc:Choice>
              <mc:Fallback>
                <p:oleObj name="" r:id="rId1" imgW="9448800" imgH="2723515" progId="Visio.Drawing.15">
                  <p:embed/>
                  <p:pic>
                    <p:nvPicPr>
                      <p:cNvPr id="0" name="图片 2048"/>
                      <p:cNvPicPr/>
                      <p:nvPr/>
                    </p:nvPicPr>
                    <p:blipFill>
                      <a:blip r:embed="rId2"/>
                      <a:stretch>
                        <a:fillRect/>
                      </a:stretch>
                    </p:blipFill>
                    <p:spPr>
                      <a:xfrm>
                        <a:off x="1304925" y="3629025"/>
                        <a:ext cx="6303963" cy="1963738"/>
                      </a:xfrm>
                      <a:prstGeom prst="rect">
                        <a:avLst/>
                      </a:prstGeom>
                    </p:spPr>
                  </p:pic>
                </p:oleObj>
              </mc:Fallback>
            </mc:AlternateContent>
          </a:graphicData>
        </a:graphic>
      </p:graphicFrame>
    </p:spTree>
  </p:cSld>
  <p:clrMapOvr>
    <a:masterClrMapping/>
  </p:clrMapOvr>
  <p:transition advTm="29693"/>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01330" cy="4615815"/>
          </a:xfrm>
          <a:prstGeom prst="rect">
            <a:avLst/>
          </a:prstGeom>
        </p:spPr>
        <p:txBody>
          <a:bodyPr wrap="square">
            <a:spAutoFit/>
          </a:bodyPr>
          <a:lstStyle/>
          <a:p>
            <a:pPr marL="342900" lvl="2" indent="-342900">
              <a:lnSpc>
                <a:spcPct val="150000"/>
              </a:lnSpc>
              <a:buClr>
                <a:srgbClr val="C00000"/>
              </a:buClr>
              <a:buFont typeface="Wingdings" panose="05000000000000000000" charset="0"/>
              <a:buChar char="p"/>
              <a:defRPr/>
            </a:pPr>
            <a:r>
              <a:rPr lang="zh-CN" altLang="en-US" sz="2400" dirty="0">
                <a:solidFill>
                  <a:srgbClr val="000000"/>
                </a:solidFill>
                <a:latin typeface="黑体" panose="02010609060101010101" pitchFamily="2" charset="-122"/>
                <a:ea typeface="黑体" panose="02010609060101010101" pitchFamily="2" charset="-122"/>
                <a:sym typeface="+mn-ea"/>
              </a:rPr>
              <a:t>参与的科研活动及成果：</a:t>
            </a:r>
            <a:endParaRPr lang="zh-CN" altLang="en-US" sz="2400" dirty="0">
              <a:solidFill>
                <a:srgbClr val="000000"/>
              </a:solidFill>
              <a:latin typeface="黑体" panose="02010609060101010101" pitchFamily="2" charset="-122"/>
              <a:ea typeface="黑体" panose="02010609060101010101" pitchFamily="2" charset="-122"/>
            </a:endParaRPr>
          </a:p>
          <a:p>
            <a:pPr marL="0" lvl="1" indent="0">
              <a:lnSpc>
                <a:spcPct val="150000"/>
              </a:lnSpc>
              <a:buClr>
                <a:srgbClr val="C00000"/>
              </a:buClr>
              <a:buFont typeface="Wingdings" panose="05000000000000000000" charset="0"/>
              <a:buNone/>
              <a:defRPr/>
            </a:pPr>
            <a:r>
              <a:rPr lang="en-US" altLang="zh-CN" sz="2000" dirty="0">
                <a:solidFill>
                  <a:srgbClr val="000000"/>
                </a:solidFill>
                <a:latin typeface="黑体" panose="02010609060101010101" pitchFamily="2" charset="-122"/>
                <a:ea typeface="黑体" panose="02010609060101010101" pitchFamily="2" charset="-122"/>
                <a:sym typeface="+mn-ea"/>
              </a:rPr>
              <a:t>     1.“xxxxxx”</a:t>
            </a:r>
            <a:r>
              <a:rPr lang="zh-CN" altLang="en-US" sz="2000" dirty="0">
                <a:solidFill>
                  <a:srgbClr val="000000"/>
                </a:solidFill>
                <a:latin typeface="黑体" panose="02010609060101010101" pitchFamily="2" charset="-122"/>
                <a:ea typeface="黑体" panose="02010609060101010101" pitchFamily="2" charset="-122"/>
                <a:sym typeface="+mn-ea"/>
              </a:rPr>
              <a:t>预研项目调研和项目立项建议书的编写。</a:t>
            </a:r>
            <a:endParaRPr lang="zh-CN" altLang="en-US" sz="20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sym typeface="+mn-ea"/>
              </a:rPr>
              <a:t>     </a:t>
            </a:r>
            <a:r>
              <a:rPr lang="en-US" altLang="zh-CN" sz="2000" dirty="0">
                <a:solidFill>
                  <a:srgbClr val="000000"/>
                </a:solidFill>
                <a:latin typeface="黑体" panose="02010609060101010101" pitchFamily="2" charset="-122"/>
                <a:ea typeface="黑体" panose="02010609060101010101" pitchFamily="2" charset="-122"/>
                <a:sym typeface="+mn-ea"/>
              </a:rPr>
              <a:t>2.“xxxxxx”</a:t>
            </a:r>
            <a:r>
              <a:rPr lang="zh-CN" altLang="en-US" sz="2000" dirty="0">
                <a:solidFill>
                  <a:srgbClr val="000000"/>
                </a:solidFill>
                <a:latin typeface="黑体" panose="02010609060101010101" pitchFamily="2" charset="-122"/>
                <a:ea typeface="黑体" panose="02010609060101010101" pitchFamily="2" charset="-122"/>
                <a:sym typeface="+mn-ea"/>
              </a:rPr>
              <a:t>项目</a:t>
            </a:r>
            <a:r>
              <a:rPr lang="en-US" altLang="zh-CN" sz="2000" dirty="0">
                <a:solidFill>
                  <a:srgbClr val="000000"/>
                </a:solidFill>
                <a:latin typeface="黑体" panose="02010609060101010101" pitchFamily="2" charset="-122"/>
                <a:ea typeface="黑体" panose="02010609060101010101" pitchFamily="2" charset="-122"/>
                <a:sym typeface="+mn-ea"/>
              </a:rPr>
              <a:t>Ether-CAT</a:t>
            </a:r>
            <a:r>
              <a:rPr lang="zh-CN" altLang="en-US" sz="2000" dirty="0">
                <a:solidFill>
                  <a:srgbClr val="000000"/>
                </a:solidFill>
                <a:latin typeface="黑体" panose="02010609060101010101" pitchFamily="2" charset="-122"/>
                <a:ea typeface="黑体" panose="02010609060101010101" pitchFamily="2" charset="-122"/>
                <a:sym typeface="+mn-ea"/>
              </a:rPr>
              <a:t>等总线调研。</a:t>
            </a:r>
            <a:endParaRPr lang="zh-CN" altLang="en-US" sz="20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r>
              <a:rPr lang="en-US" altLang="zh-CN" sz="2000" dirty="0">
                <a:solidFill>
                  <a:srgbClr val="000000"/>
                </a:solidFill>
                <a:latin typeface="黑体" panose="02010609060101010101" pitchFamily="2" charset="-122"/>
                <a:ea typeface="黑体" panose="02010609060101010101" pitchFamily="2" charset="-122"/>
                <a:sym typeface="+mn-ea"/>
              </a:rPr>
              <a:t>     3.</a:t>
            </a:r>
            <a:r>
              <a:rPr lang="zh-CN" altLang="en-US" sz="2000" dirty="0">
                <a:solidFill>
                  <a:srgbClr val="000000"/>
                </a:solidFill>
                <a:latin typeface="黑体" panose="02010609060101010101" pitchFamily="2" charset="-122"/>
                <a:ea typeface="黑体" panose="02010609060101010101" pitchFamily="2" charset="-122"/>
                <a:sym typeface="+mn-ea"/>
              </a:rPr>
              <a:t>论文，</a:t>
            </a:r>
            <a:r>
              <a:rPr lang="en-US" altLang="zh-CN" sz="2000" dirty="0">
                <a:solidFill>
                  <a:srgbClr val="000000"/>
                </a:solidFill>
                <a:latin typeface="黑体" panose="02010609060101010101" pitchFamily="2" charset="-122"/>
                <a:ea typeface="黑体" panose="02010609060101010101" pitchFamily="2" charset="-122"/>
                <a:sym typeface="+mn-ea"/>
              </a:rPr>
              <a:t>SCI</a:t>
            </a:r>
            <a:r>
              <a:rPr lang="zh-CN" altLang="en-US" sz="2000" dirty="0">
                <a:solidFill>
                  <a:srgbClr val="000000"/>
                </a:solidFill>
                <a:latin typeface="黑体" panose="02010609060101010101" pitchFamily="2" charset="-122"/>
                <a:ea typeface="黑体" panose="02010609060101010101" pitchFamily="2" charset="-122"/>
                <a:sym typeface="+mn-ea"/>
              </a:rPr>
              <a:t> </a:t>
            </a:r>
            <a:r>
              <a:rPr lang="en-US" altLang="zh-CN" sz="1800" dirty="0">
                <a:solidFill>
                  <a:srgbClr val="000000"/>
                </a:solidFill>
                <a:latin typeface="黑体" panose="02010609060101010101" pitchFamily="2" charset="-122"/>
                <a:ea typeface="黑体" panose="02010609060101010101" pitchFamily="2" charset="-122"/>
                <a:sym typeface="+mn-ea"/>
              </a:rPr>
              <a:t>B. Chen, K. Liu and E. Belyaev, "An Efficient Hardware Implementation of Multialphabet Adaptive Arithmetic Encoder Based on Generalized Virtual Sliding Window," in IEEE Transactions on Very Large Scale Integration (VLSI) Systems, vol. 28, no. 5, pp. 1326-1330, May 2020, doi: 10.1109/TVLSI.2020.2966306.</a:t>
            </a:r>
            <a:endParaRPr lang="en-US" altLang="zh-CN" sz="18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endParaRPr lang="zh-CN" altLang="en-US" sz="20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endParaRPr lang="zh-CN" sz="2000"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advTm="29693"/>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图片 1"/>
          <p:cNvPicPr>
            <a:picLocks noChangeAspect="1"/>
          </p:cNvPicPr>
          <p:nvPr/>
        </p:nvPicPr>
        <p:blipFill>
          <a:blip r:embed="rId1"/>
          <a:stretch>
            <a:fillRect/>
          </a:stretch>
        </p:blipFill>
        <p:spPr>
          <a:xfrm>
            <a:off x="0" y="25400"/>
            <a:ext cx="9144000" cy="6832600"/>
          </a:xfrm>
          <a:prstGeom prst="rect">
            <a:avLst/>
          </a:prstGeom>
          <a:noFill/>
          <a:ln w="9525">
            <a:noFill/>
          </a:ln>
        </p:spPr>
      </p:pic>
      <p:graphicFrame>
        <p:nvGraphicFramePr>
          <p:cNvPr id="39940" name="Object 2"/>
          <p:cNvGraphicFramePr/>
          <p:nvPr/>
        </p:nvGraphicFramePr>
        <p:xfrm>
          <a:off x="0" y="0"/>
          <a:ext cx="1981200" cy="1419225"/>
        </p:xfrm>
        <a:graphic>
          <a:graphicData uri="http://schemas.openxmlformats.org/presentationml/2006/ole">
            <mc:AlternateContent xmlns:mc="http://schemas.openxmlformats.org/markup-compatibility/2006">
              <mc:Choice xmlns:v="urn:schemas-microsoft-com:vml" Requires="v">
                <p:oleObj spid="_x0000_s16520" name="" r:id="rId2" imgW="4989830" imgH="4244340" progId="Visio.Drawing.11">
                  <p:embed/>
                </p:oleObj>
              </mc:Choice>
              <mc:Fallback>
                <p:oleObj name="" r:id="rId2" imgW="4989830" imgH="4244340" progId="Visio.Drawing.11">
                  <p:embed/>
                  <p:pic>
                    <p:nvPicPr>
                      <p:cNvPr id="0" name="图片 3098" descr="image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8120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39941" name="Picture 3"/>
          <p:cNvPicPr>
            <a:picLocks noChangeAspect="1"/>
          </p:cNvPicPr>
          <p:nvPr/>
        </p:nvPicPr>
        <p:blipFill>
          <a:blip r:embed="rId4"/>
          <a:stretch>
            <a:fillRect/>
          </a:stretch>
        </p:blipFill>
        <p:spPr>
          <a:xfrm>
            <a:off x="1981200" y="12700"/>
            <a:ext cx="7162800" cy="1301750"/>
          </a:xfrm>
          <a:prstGeom prst="rect">
            <a:avLst/>
          </a:prstGeom>
          <a:noFill/>
          <a:ln w="9525">
            <a:noFill/>
          </a:ln>
        </p:spPr>
      </p:pic>
      <p:sp>
        <p:nvSpPr>
          <p:cNvPr id="3" name="文本框 1"/>
          <p:cNvSpPr txBox="1">
            <a:spLocks noChangeArrowheads="1"/>
          </p:cNvSpPr>
          <p:nvPr/>
        </p:nvSpPr>
        <p:spPr bwMode="auto">
          <a:xfrm>
            <a:off x="1400173" y="2209614"/>
            <a:ext cx="6276077" cy="1631216"/>
          </a:xfrm>
          <a:prstGeom prst="rect">
            <a:avLst/>
          </a:prstGeom>
          <a:noFill/>
          <a:ln>
            <a:noFill/>
          </a:ln>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defRPr/>
            </a:pPr>
            <a:r>
              <a:rPr lang="zh-CN" altLang="en-US" sz="5000" dirty="0">
                <a:solidFill>
                  <a:srgbClr val="000000"/>
                </a:solidFill>
                <a:latin typeface="黑体" panose="02010609060101010101" pitchFamily="2" charset="-122"/>
                <a:ea typeface="黑体" panose="02010609060101010101" pitchFamily="2" charset="-122"/>
              </a:rPr>
              <a:t>  谢谢！</a:t>
            </a:r>
            <a:endParaRPr lang="en-US" altLang="zh-CN" sz="5000" dirty="0">
              <a:solidFill>
                <a:srgbClr val="000000"/>
              </a:solidFill>
              <a:latin typeface="黑体" panose="02010609060101010101" pitchFamily="2" charset="-122"/>
              <a:ea typeface="黑体" panose="02010609060101010101" pitchFamily="2" charset="-122"/>
            </a:endParaRPr>
          </a:p>
          <a:p>
            <a:pPr algn="ctr">
              <a:defRPr/>
            </a:pPr>
            <a:r>
              <a:rPr lang="zh-CN" altLang="en-US" sz="5000" dirty="0">
                <a:solidFill>
                  <a:srgbClr val="000000"/>
                </a:solidFill>
                <a:latin typeface="黑体" panose="02010609060101010101" pitchFamily="2" charset="-122"/>
                <a:ea typeface="黑体" panose="02010609060101010101" pitchFamily="2" charset="-122"/>
              </a:rPr>
              <a:t>   请老师批评指正！</a:t>
            </a:r>
            <a:endParaRPr lang="zh-CN" altLang="en-US" sz="5000"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22288" y="115888"/>
            <a:ext cx="6246812" cy="747712"/>
          </a:xfrm>
        </p:spPr>
        <p:txBody>
          <a:bodyPr/>
          <a:lstStyle/>
          <a:p>
            <a:pPr>
              <a:defRPr/>
            </a:pPr>
            <a:r>
              <a:rPr lang="zh-CN" altLang="en-US" sz="4000" dirty="0">
                <a:solidFill>
                  <a:srgbClr val="002060"/>
                </a:solidFill>
                <a:effectLst>
                  <a:outerShdw blurRad="38100" dist="38100" dir="2700000" algn="tl">
                    <a:srgbClr val="000000">
                      <a:alpha val="43137"/>
                    </a:srgbClr>
                  </a:outerShdw>
                </a:effectLst>
                <a:latin typeface="+mj-ea"/>
              </a:rPr>
              <a:t>目录</a:t>
            </a:r>
            <a:endParaRPr lang="zh-CN" altLang="en-US" sz="4000" dirty="0">
              <a:solidFill>
                <a:srgbClr val="002060"/>
              </a:solidFill>
              <a:effectLst>
                <a:outerShdw blurRad="38100" dist="38100" dir="2700000" algn="tl">
                  <a:srgbClr val="000000">
                    <a:alpha val="43137"/>
                  </a:srgbClr>
                </a:outerShdw>
              </a:effectLst>
              <a:latin typeface="+mj-ea"/>
            </a:endParaRPr>
          </a:p>
        </p:txBody>
      </p:sp>
      <p:sp>
        <p:nvSpPr>
          <p:cNvPr id="4099"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D184DFF6-FCCD-410B-BC4C-E63B6C6C42C4}" type="slidenum">
              <a:rPr lang="en-US" altLang="zh-CN" smtClean="0">
                <a:solidFill>
                  <a:srgbClr val="000066"/>
                </a:solidFill>
                <a:latin typeface="+mj-ea"/>
                <a:ea typeface="+mj-ea"/>
              </a:rPr>
            </a:fld>
            <a:endParaRPr lang="en-US" altLang="zh-CN">
              <a:solidFill>
                <a:srgbClr val="000066"/>
              </a:solidFill>
              <a:latin typeface="+mj-ea"/>
              <a:ea typeface="+mj-ea"/>
            </a:endParaRPr>
          </a:p>
        </p:txBody>
      </p:sp>
      <p:sp>
        <p:nvSpPr>
          <p:cNvPr id="40" name="Text Box 12"/>
          <p:cNvSpPr txBox="1">
            <a:spLocks noChangeArrowheads="1"/>
          </p:cNvSpPr>
          <p:nvPr/>
        </p:nvSpPr>
        <p:spPr bwMode="auto">
          <a:xfrm>
            <a:off x="1844992" y="1573530"/>
            <a:ext cx="5155899" cy="645160"/>
          </a:xfrm>
          <a:prstGeom prst="rect">
            <a:avLst/>
          </a:prstGeom>
          <a:noFill/>
          <a:ln>
            <a:noFill/>
          </a:ln>
          <a:effectLst/>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rPr>
              <a:t>专业基础知识学习情况</a:t>
            </a:r>
            <a:endParaRPr lang="zh-CN" altLang="en-US" sz="3600" b="1" dirty="0">
              <a:solidFill>
                <a:srgbClr val="000000"/>
              </a:solidFill>
              <a:latin typeface="+mj-ea"/>
              <a:ea typeface="+mj-ea"/>
            </a:endParaRPr>
          </a:p>
        </p:txBody>
      </p:sp>
      <p:sp>
        <p:nvSpPr>
          <p:cNvPr id="41" name="Line 11"/>
          <p:cNvSpPr>
            <a:spLocks noChangeShapeType="1"/>
          </p:cNvSpPr>
          <p:nvPr/>
        </p:nvSpPr>
        <p:spPr bwMode="auto">
          <a:xfrm>
            <a:off x="1046480" y="2223135"/>
            <a:ext cx="6946265" cy="508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2" name="Line 14"/>
          <p:cNvSpPr>
            <a:spLocks noChangeShapeType="1"/>
          </p:cNvSpPr>
          <p:nvPr/>
        </p:nvSpPr>
        <p:spPr bwMode="auto">
          <a:xfrm>
            <a:off x="1046480" y="3245485"/>
            <a:ext cx="6946265" cy="546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3" name="Line 25"/>
          <p:cNvSpPr>
            <a:spLocks noChangeShapeType="1"/>
          </p:cNvSpPr>
          <p:nvPr/>
        </p:nvSpPr>
        <p:spPr bwMode="auto">
          <a:xfrm>
            <a:off x="1046480" y="4411345"/>
            <a:ext cx="6946265" cy="38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5" name="Text Box 26"/>
          <p:cNvSpPr txBox="1">
            <a:spLocks noChangeArrowheads="1"/>
          </p:cNvSpPr>
          <p:nvPr/>
        </p:nvSpPr>
        <p:spPr bwMode="auto">
          <a:xfrm>
            <a:off x="1845310" y="3778885"/>
            <a:ext cx="6249670"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chemeClr val="bg2">
                    <a:lumMod val="10000"/>
                  </a:schemeClr>
                </a:solidFill>
                <a:latin typeface="+mj-ea"/>
                <a:ea typeface="+mj-ea"/>
              </a:rPr>
              <a:t>科研实际工作情况</a:t>
            </a:r>
            <a:endParaRPr lang="zh-CN" altLang="en-US" sz="3600" b="1" dirty="0">
              <a:solidFill>
                <a:schemeClr val="bg2">
                  <a:lumMod val="10000"/>
                </a:schemeClr>
              </a:solidFill>
              <a:latin typeface="+mj-ea"/>
              <a:ea typeface="+mj-ea"/>
            </a:endParaRPr>
          </a:p>
        </p:txBody>
      </p:sp>
      <p:sp>
        <p:nvSpPr>
          <p:cNvPr id="48" name="Text Box 12"/>
          <p:cNvSpPr txBox="1">
            <a:spLocks noChangeArrowheads="1"/>
          </p:cNvSpPr>
          <p:nvPr/>
        </p:nvSpPr>
        <p:spPr bwMode="auto">
          <a:xfrm>
            <a:off x="1844993" y="2653030"/>
            <a:ext cx="5742342"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FF0000"/>
                </a:solidFill>
                <a:latin typeface="+mj-ea"/>
                <a:ea typeface="+mj-ea"/>
              </a:rPr>
              <a:t>论文调研及工作思路</a:t>
            </a:r>
            <a:endParaRPr lang="zh-CN" altLang="en-US" sz="3600" b="1" dirty="0">
              <a:solidFill>
                <a:srgbClr val="FF0000"/>
              </a:solidFill>
              <a:latin typeface="+mj-ea"/>
              <a:ea typeface="+mj-ea"/>
            </a:endParaRPr>
          </a:p>
        </p:txBody>
      </p:sp>
      <p:grpSp>
        <p:nvGrpSpPr>
          <p:cNvPr id="2" name="Group 3"/>
          <p:cNvGrpSpPr/>
          <p:nvPr/>
        </p:nvGrpSpPr>
        <p:grpSpPr bwMode="auto">
          <a:xfrm>
            <a:off x="868680" y="1613218"/>
            <a:ext cx="762000" cy="665162"/>
            <a:chOff x="1110" y="2656"/>
            <a:chExt cx="1549" cy="1351"/>
          </a:xfrm>
        </p:grpSpPr>
        <p:sp>
          <p:nvSpPr>
            <p:cNvPr id="90" name="AutoShape 4"/>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1" name="AutoShape 5"/>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2" name="AutoShape 6"/>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grpSp>
        <p:nvGrpSpPr>
          <p:cNvPr id="3" name="Group 7"/>
          <p:cNvGrpSpPr/>
          <p:nvPr/>
        </p:nvGrpSpPr>
        <p:grpSpPr bwMode="auto">
          <a:xfrm>
            <a:off x="868680" y="2689543"/>
            <a:ext cx="762000" cy="665162"/>
            <a:chOff x="3174" y="2656"/>
            <a:chExt cx="1549" cy="1351"/>
          </a:xfrm>
        </p:grpSpPr>
        <p:sp>
          <p:nvSpPr>
            <p:cNvPr id="87" name="AutoShape 8"/>
            <p:cNvSpPr>
              <a:spLocks noChangeArrowheads="1"/>
            </p:cNvSpPr>
            <p:nvPr/>
          </p:nvSpPr>
          <p:spPr bwMode="gray">
            <a:xfrm>
              <a:off x="3187" y="2679"/>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8" name="AutoShape 9"/>
            <p:cNvSpPr>
              <a:spLocks noChangeArrowheads="1"/>
            </p:cNvSpPr>
            <p:nvPr/>
          </p:nvSpPr>
          <p:spPr bwMode="gray">
            <a:xfrm>
              <a:off x="3174" y="2656"/>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9" name="AutoShape 10"/>
            <p:cNvSpPr>
              <a:spLocks noChangeArrowheads="1"/>
            </p:cNvSpPr>
            <p:nvPr/>
          </p:nvSpPr>
          <p:spPr bwMode="gray">
            <a:xfrm>
              <a:off x="3264" y="2737"/>
              <a:ext cx="1349" cy="1167"/>
            </a:xfrm>
            <a:prstGeom prst="hexagon">
              <a:avLst>
                <a:gd name="adj" fmla="val 2889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0" name="Text Box 13"/>
          <p:cNvSpPr txBox="1">
            <a:spLocks noChangeArrowheads="1"/>
          </p:cNvSpPr>
          <p:nvPr/>
        </p:nvSpPr>
        <p:spPr bwMode="gray">
          <a:xfrm>
            <a:off x="1065530" y="17116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1</a:t>
            </a:r>
            <a:endParaRPr lang="en-US" altLang="zh-CN" sz="2400" b="1">
              <a:solidFill>
                <a:schemeClr val="bg1"/>
              </a:solidFill>
              <a:latin typeface="+mj-ea"/>
              <a:ea typeface="+mj-ea"/>
            </a:endParaRPr>
          </a:p>
        </p:txBody>
      </p:sp>
      <p:sp>
        <p:nvSpPr>
          <p:cNvPr id="4111" name="Text Box 16"/>
          <p:cNvSpPr txBox="1">
            <a:spLocks noChangeArrowheads="1"/>
          </p:cNvSpPr>
          <p:nvPr/>
        </p:nvSpPr>
        <p:spPr bwMode="gray">
          <a:xfrm>
            <a:off x="1065530" y="278796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2</a:t>
            </a:r>
            <a:endParaRPr lang="en-US" altLang="zh-CN" sz="2400" b="1">
              <a:solidFill>
                <a:schemeClr val="bg1"/>
              </a:solidFill>
              <a:latin typeface="+mj-ea"/>
              <a:ea typeface="+mj-ea"/>
            </a:endParaRPr>
          </a:p>
        </p:txBody>
      </p:sp>
      <p:grpSp>
        <p:nvGrpSpPr>
          <p:cNvPr id="4" name="Group 17"/>
          <p:cNvGrpSpPr/>
          <p:nvPr/>
        </p:nvGrpSpPr>
        <p:grpSpPr bwMode="auto">
          <a:xfrm>
            <a:off x="868680" y="3797618"/>
            <a:ext cx="762000" cy="665162"/>
            <a:chOff x="1110" y="2656"/>
            <a:chExt cx="1549" cy="1351"/>
          </a:xfrm>
        </p:grpSpPr>
        <p:sp>
          <p:nvSpPr>
            <p:cNvPr id="84" name="AutoShape 18"/>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5" name="AutoShape 19"/>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6" name="AutoShape 20"/>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4" name="Text Box 27"/>
          <p:cNvSpPr txBox="1">
            <a:spLocks noChangeArrowheads="1"/>
          </p:cNvSpPr>
          <p:nvPr/>
        </p:nvSpPr>
        <p:spPr bwMode="gray">
          <a:xfrm>
            <a:off x="1065530" y="38960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3</a:t>
            </a:r>
            <a:endParaRPr lang="en-US" altLang="zh-CN" sz="2400" b="1">
              <a:solidFill>
                <a:schemeClr val="bg1"/>
              </a:solidFill>
              <a:latin typeface="+mj-ea"/>
              <a:ea typeface="+mj-ea"/>
            </a:endParaRPr>
          </a:p>
        </p:txBody>
      </p:sp>
      <p:sp>
        <p:nvSpPr>
          <p:cNvPr id="4115" name="Text Box 30"/>
          <p:cNvSpPr txBox="1">
            <a:spLocks noChangeArrowheads="1"/>
          </p:cNvSpPr>
          <p:nvPr/>
        </p:nvSpPr>
        <p:spPr bwMode="gray">
          <a:xfrm>
            <a:off x="1065530" y="502793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4</a:t>
            </a:r>
            <a:endParaRPr lang="en-US" altLang="zh-CN" sz="2400" b="1">
              <a:solidFill>
                <a:schemeClr val="bg1"/>
              </a:solidFill>
              <a:latin typeface="+mj-ea"/>
              <a:ea typeface="+mj-ea"/>
            </a:endParaRPr>
          </a:p>
        </p:txBody>
      </p:sp>
    </p:spTree>
    <p:custDataLst>
      <p:tags r:id="rId1"/>
    </p:custDataLst>
  </p:cSld>
  <p:clrMapOvr>
    <a:masterClrMapping/>
  </p:clrMapOvr>
  <p:transition advTm="4522"/>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745"/>
            <a:ext cx="8513700" cy="1660525"/>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en-US" sz="2400" dirty="0">
                <a:solidFill>
                  <a:srgbClr val="000000"/>
                </a:solidFill>
                <a:latin typeface="微软雅黑" panose="020B0503020204020204" charset="-122"/>
                <a:ea typeface="微软雅黑" panose="020B0503020204020204" charset="-122"/>
              </a:rPr>
              <a:t>工作思路</a:t>
            </a:r>
            <a:endParaRPr lang="en-US" altLang="zh-CN" sz="2400" dirty="0">
              <a:solidFill>
                <a:srgbClr val="000000"/>
              </a:solidFill>
              <a:latin typeface="微软雅黑" panose="020B0503020204020204" charset="-122"/>
              <a:ea typeface="微软雅黑" panose="020B0503020204020204" charset="-122"/>
            </a:endParaRPr>
          </a:p>
          <a:p>
            <a:pPr marL="444500" lvl="1" indent="-444500">
              <a:lnSpc>
                <a:spcPct val="150000"/>
              </a:lnSpc>
              <a:buClr>
                <a:srgbClr val="C00000"/>
              </a:buClr>
              <a:buFont typeface="Wingdings" panose="05000000000000000000" pitchFamily="2" charset="2"/>
              <a:buChar char="p"/>
              <a:defRPr/>
            </a:pPr>
            <a:endParaRPr lang="en-US" altLang="zh-CN" sz="2400" dirty="0">
              <a:solidFill>
                <a:srgbClr val="000000"/>
              </a:solidFill>
              <a:latin typeface="黑体" panose="02010609060101010101" pitchFamily="2" charset="-122"/>
              <a:ea typeface="黑体" panose="02010609060101010101" pitchFamily="2" charset="-122"/>
            </a:endParaRPr>
          </a:p>
          <a:p>
            <a:pPr marL="444500" lvl="1" indent="-444500">
              <a:lnSpc>
                <a:spcPct val="150000"/>
              </a:lnSpc>
              <a:buClr>
                <a:srgbClr val="C00000"/>
              </a:buClr>
              <a:buFont typeface="Wingdings" panose="05000000000000000000" pitchFamily="2" charset="2"/>
              <a:buChar char="p"/>
              <a:defRPr/>
            </a:pPr>
            <a:endParaRPr lang="en-US" altLang="zh-CN" sz="2000" dirty="0">
              <a:solidFill>
                <a:srgbClr val="000000"/>
              </a:solidFill>
              <a:latin typeface="黑体" panose="02010609060101010101" pitchFamily="2" charset="-122"/>
              <a:ea typeface="黑体" panose="02010609060101010101" pitchFamily="2" charset="-122"/>
            </a:endParaRPr>
          </a:p>
        </p:txBody>
      </p:sp>
      <p:graphicFrame>
        <p:nvGraphicFramePr>
          <p:cNvPr id="3" name="对象 2">
            <a:hlinkClick r:id="" action="ppaction://ole?verb=0"/>
          </p:cNvPr>
          <p:cNvGraphicFramePr>
            <a:graphicFrameLocks noChangeAspect="1"/>
          </p:cNvGraphicFramePr>
          <p:nvPr/>
        </p:nvGraphicFramePr>
        <p:xfrm>
          <a:off x="202565" y="1993265"/>
          <a:ext cx="8738235" cy="3937000"/>
        </p:xfrm>
        <a:graphic>
          <a:graphicData uri="http://schemas.openxmlformats.org/presentationml/2006/ole">
            <mc:AlternateContent xmlns:mc="http://schemas.openxmlformats.org/markup-compatibility/2006">
              <mc:Choice xmlns:v="urn:schemas-microsoft-com:vml" Requires="v">
                <p:oleObj spid="_x0000_s2180" name="" r:id="rId1" imgW="6263005" imgH="2821940" progId="Visio.Drawing.15">
                  <p:embed/>
                </p:oleObj>
              </mc:Choice>
              <mc:Fallback>
                <p:oleObj name="" r:id="rId1" imgW="6263005" imgH="2821940" progId="Visio.Drawing.15">
                  <p:embed/>
                  <p:pic>
                    <p:nvPicPr>
                      <p:cNvPr id="0" name="图片 1025"/>
                      <p:cNvPicPr/>
                      <p:nvPr/>
                    </p:nvPicPr>
                    <p:blipFill>
                      <a:blip r:embed="rId2"/>
                      <a:stretch>
                        <a:fillRect/>
                      </a:stretch>
                    </p:blipFill>
                    <p:spPr>
                      <a:xfrm>
                        <a:off x="202565" y="1993265"/>
                        <a:ext cx="8738235" cy="3937000"/>
                      </a:xfrm>
                      <a:prstGeom prst="rect">
                        <a:avLst/>
                      </a:prstGeom>
                    </p:spPr>
                  </p:pic>
                </p:oleObj>
              </mc:Fallback>
            </mc:AlternateContent>
          </a:graphicData>
        </a:graphic>
      </p:graphicFrame>
      <p:sp>
        <p:nvSpPr>
          <p:cNvPr id="2" name="文本框 1"/>
          <p:cNvSpPr txBox="1"/>
          <p:nvPr/>
        </p:nvSpPr>
        <p:spPr>
          <a:xfrm>
            <a:off x="203200" y="4493895"/>
            <a:ext cx="1305560" cy="368300"/>
          </a:xfrm>
          <a:prstGeom prst="rect">
            <a:avLst/>
          </a:prstGeom>
          <a:noFill/>
        </p:spPr>
        <p:txBody>
          <a:bodyPr wrap="square" rtlCol="0">
            <a:spAutoFit/>
          </a:bodyPr>
          <a:lstStyle/>
          <a:p>
            <a:pPr algn="ctr"/>
            <a:r>
              <a:rPr lang="zh-CN" altLang="en-US" b="1">
                <a:solidFill>
                  <a:schemeClr val="tx1">
                    <a:lumMod val="60000"/>
                    <a:lumOff val="40000"/>
                  </a:schemeClr>
                </a:solidFill>
                <a:latin typeface="+mj-ea"/>
                <a:ea typeface="+mj-ea"/>
              </a:rPr>
              <a:t>正在进行</a:t>
            </a:r>
            <a:endParaRPr lang="zh-CN" altLang="en-US" b="1">
              <a:solidFill>
                <a:schemeClr val="tx1">
                  <a:lumMod val="60000"/>
                  <a:lumOff val="40000"/>
                </a:schemeClr>
              </a:solidFill>
              <a:latin typeface="+mj-ea"/>
              <a:ea typeface="+mj-ea"/>
            </a:endParaRPr>
          </a:p>
        </p:txBody>
      </p:sp>
    </p:spTree>
  </p:cSld>
  <p:clrMapOvr>
    <a:masterClrMapping/>
  </p:clrMapOvr>
  <p:transition advTm="29693"/>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19888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539480" cy="286131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en-US" sz="2400" dirty="0">
                <a:solidFill>
                  <a:srgbClr val="000000"/>
                </a:solidFill>
                <a:latin typeface="+mj-ea"/>
                <a:ea typeface="+mj-ea"/>
                <a:cs typeface="+mj-ea"/>
              </a:rPr>
              <a:t>目前博士课题暂定为“</a:t>
            </a:r>
            <a:r>
              <a:rPr lang="zh-CN" sz="2400" dirty="0">
                <a:solidFill>
                  <a:srgbClr val="000000"/>
                </a:solidFill>
                <a:latin typeface="+mj-ea"/>
                <a:ea typeface="+mj-ea"/>
                <a:cs typeface="+mj-ea"/>
              </a:rPr>
              <a:t>仿鸵鸟双足机器人</a:t>
            </a:r>
            <a:r>
              <a:rPr lang="zh-CN" altLang="en-US" sz="2400" dirty="0">
                <a:solidFill>
                  <a:srgbClr val="000000"/>
                </a:solidFill>
                <a:latin typeface="+mj-ea"/>
                <a:ea typeface="+mj-ea"/>
                <a:cs typeface="+mj-ea"/>
              </a:rPr>
              <a:t>运动规划及优化控制研究”，主要研究内容为模仿鸵鸟</a:t>
            </a:r>
            <a:r>
              <a:rPr lang="zh-CN" altLang="en-US" sz="2400" dirty="0">
                <a:solidFill>
                  <a:srgbClr val="000000"/>
                </a:solidFill>
                <a:latin typeface="+mj-ea"/>
                <a:ea typeface="+mj-ea"/>
                <a:cs typeface="+mj-ea"/>
                <a:sym typeface="+mn-ea"/>
              </a:rPr>
              <a:t>双足</a:t>
            </a:r>
            <a:r>
              <a:rPr lang="zh-CN" altLang="en-US" sz="2400" dirty="0">
                <a:solidFill>
                  <a:srgbClr val="000000"/>
                </a:solidFill>
                <a:latin typeface="+mj-ea"/>
                <a:ea typeface="+mj-ea"/>
                <a:cs typeface="+mj-ea"/>
              </a:rPr>
              <a:t>高速灵活机动</a:t>
            </a:r>
            <a:r>
              <a:rPr lang="zh-CN" altLang="en-US" sz="2400" dirty="0">
                <a:solidFill>
                  <a:srgbClr val="000000"/>
                </a:solidFill>
                <a:latin typeface="+mj-ea"/>
                <a:ea typeface="+mj-ea"/>
                <a:cs typeface="+mj-ea"/>
                <a:sym typeface="+mn-ea"/>
              </a:rPr>
              <a:t>的</a:t>
            </a:r>
            <a:r>
              <a:rPr lang="zh-CN" altLang="en-US" sz="2400" dirty="0">
                <a:solidFill>
                  <a:srgbClr val="000000"/>
                </a:solidFill>
                <a:latin typeface="+mj-ea"/>
                <a:ea typeface="+mj-ea"/>
                <a:cs typeface="+mj-ea"/>
              </a:rPr>
              <a:t>能力，即实现一种既能使仿鸵鸟机器人实现高速机动，又能够灵活改变姿态的双足机器人控制方案</a:t>
            </a:r>
            <a:r>
              <a:rPr lang="zh-CN" altLang="en-US" sz="2400" dirty="0">
                <a:solidFill>
                  <a:srgbClr val="000000"/>
                </a:solidFill>
                <a:latin typeface="黑体" panose="02010609060101010101" pitchFamily="2" charset="-122"/>
                <a:ea typeface="黑体" panose="02010609060101010101" pitchFamily="2" charset="-122"/>
              </a:rPr>
              <a:t>。</a:t>
            </a:r>
            <a:endParaRPr lang="en-US" altLang="zh-CN" sz="2400" dirty="0">
              <a:solidFill>
                <a:srgbClr val="000000"/>
              </a:solidFill>
              <a:latin typeface="黑体" panose="02010609060101010101" pitchFamily="2" charset="-122"/>
              <a:ea typeface="黑体" panose="02010609060101010101" pitchFamily="2" charset="-122"/>
            </a:endParaRPr>
          </a:p>
          <a:p>
            <a:pPr marL="444500" indent="-444500">
              <a:lnSpc>
                <a:spcPct val="150000"/>
              </a:lnSpc>
              <a:buClr>
                <a:srgbClr val="C00000"/>
              </a:buClr>
              <a:buFont typeface="Wingdings" panose="05000000000000000000" pitchFamily="2" charset="2"/>
              <a:buChar char="p"/>
              <a:defRPr/>
            </a:pPr>
            <a:endParaRPr lang="zh-CN" altLang="en-US" sz="2400" dirty="0">
              <a:solidFill>
                <a:srgbClr val="FF0000"/>
              </a:solidFill>
              <a:latin typeface="黑体" panose="02010609060101010101" pitchFamily="2" charset="-122"/>
              <a:ea typeface="黑体" panose="02010609060101010101" pitchFamily="2" charset="-122"/>
            </a:endParaRPr>
          </a:p>
        </p:txBody>
      </p:sp>
      <p:graphicFrame>
        <p:nvGraphicFramePr>
          <p:cNvPr id="3" name="对象 2">
            <a:hlinkClick r:id="" action="ppaction://ole?verb=0"/>
          </p:cNvPr>
          <p:cNvGraphicFramePr>
            <a:graphicFrameLocks noChangeAspect="1"/>
          </p:cNvGraphicFramePr>
          <p:nvPr/>
        </p:nvGraphicFramePr>
        <p:xfrm>
          <a:off x="187325" y="3649980"/>
          <a:ext cx="8766175" cy="2928620"/>
        </p:xfrm>
        <a:graphic>
          <a:graphicData uri="http://schemas.openxmlformats.org/presentationml/2006/ole">
            <mc:AlternateContent xmlns:mc="http://schemas.openxmlformats.org/markup-compatibility/2006">
              <mc:Choice xmlns:v="urn:schemas-microsoft-com:vml" Requires="v">
                <p:oleObj spid="_x0000_s3204" name="" r:id="rId1" imgW="18612485" imgH="5761990" progId="Visio.Drawing.15">
                  <p:embed/>
                </p:oleObj>
              </mc:Choice>
              <mc:Fallback>
                <p:oleObj name="" r:id="rId1" imgW="18612485" imgH="5761990" progId="Visio.Drawing.15">
                  <p:embed/>
                  <p:pic>
                    <p:nvPicPr>
                      <p:cNvPr id="0" name="图片 1024"/>
                      <p:cNvPicPr/>
                      <p:nvPr/>
                    </p:nvPicPr>
                    <p:blipFill>
                      <a:blip r:embed="rId2"/>
                      <a:stretch>
                        <a:fillRect/>
                      </a:stretch>
                    </p:blipFill>
                    <p:spPr>
                      <a:xfrm>
                        <a:off x="187325" y="3649980"/>
                        <a:ext cx="8766175" cy="2928620"/>
                      </a:xfrm>
                      <a:prstGeom prst="rect">
                        <a:avLst/>
                      </a:prstGeom>
                    </p:spPr>
                  </p:pic>
                </p:oleObj>
              </mc:Fallback>
            </mc:AlternateContent>
          </a:graphicData>
        </a:graphic>
      </p:graphicFrame>
    </p:spTree>
  </p:cSld>
  <p:clrMapOvr>
    <a:masterClrMapping/>
  </p:clrMapOvr>
  <p:transition advTm="29693"/>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2306955"/>
          </a:xfrm>
          <a:prstGeom prst="rect">
            <a:avLst/>
          </a:prstGeom>
        </p:spPr>
        <p:txBody>
          <a:bodyPr wrap="square">
            <a:spAutoFit/>
          </a:bodyPr>
          <a:lstStyle/>
          <a:p>
            <a:pPr marL="444500" indent="-444500">
              <a:lnSpc>
                <a:spcPct val="150000"/>
              </a:lnSpc>
              <a:buClr>
                <a:srgbClr val="C00000"/>
              </a:buClr>
              <a:buFont typeface="Wingdings" panose="05000000000000000000" pitchFamily="2" charset="2"/>
              <a:buChar char="p"/>
              <a:defRPr/>
            </a:pPr>
            <a:r>
              <a:rPr lang="zh-CN" sz="2400" dirty="0">
                <a:solidFill>
                  <a:srgbClr val="000000"/>
                </a:solidFill>
                <a:latin typeface="+mj-ea"/>
                <a:ea typeface="+mj-ea"/>
                <a:cs typeface="+mj-ea"/>
              </a:rPr>
              <a:t>课题来源：</a:t>
            </a:r>
            <a:r>
              <a:rPr lang="en-US" altLang="zh-CN" sz="2400" dirty="0">
                <a:solidFill>
                  <a:srgbClr val="000000"/>
                </a:solidFill>
                <a:latin typeface="+mj-ea"/>
                <a:ea typeface="+mj-ea"/>
                <a:cs typeface="+mj-ea"/>
              </a:rPr>
              <a:t>“xxxxx”</a:t>
            </a:r>
            <a:r>
              <a:rPr lang="zh-CN" sz="2400" dirty="0">
                <a:solidFill>
                  <a:srgbClr val="000000"/>
                </a:solidFill>
                <a:latin typeface="+mj-ea"/>
                <a:ea typeface="+mj-ea"/>
                <a:cs typeface="+mj-ea"/>
              </a:rPr>
              <a:t>预研项目</a:t>
            </a:r>
            <a:r>
              <a:rPr lang="en-US" altLang="zh-CN" sz="2400" dirty="0">
                <a:solidFill>
                  <a:srgbClr val="000000"/>
                </a:solidFill>
                <a:latin typeface="+mj-ea"/>
                <a:ea typeface="+mj-ea"/>
                <a:cs typeface="+mj-ea"/>
              </a:rPr>
              <a:t>::</a:t>
            </a:r>
            <a:r>
              <a:rPr lang="zh-CN" altLang="en-US" sz="2400" dirty="0">
                <a:solidFill>
                  <a:srgbClr val="000000"/>
                </a:solidFill>
                <a:latin typeface="+mj-ea"/>
                <a:ea typeface="+mj-ea"/>
                <a:cs typeface="+mj-ea"/>
              </a:rPr>
              <a:t>双足部分</a:t>
            </a:r>
            <a:endParaRPr lang="zh-CN" altLang="en-US" sz="2400" dirty="0">
              <a:solidFill>
                <a:srgbClr val="000000"/>
              </a:solidFill>
              <a:latin typeface="+mj-ea"/>
              <a:ea typeface="+mj-ea"/>
              <a:cs typeface="+mj-ea"/>
            </a:endParaRPr>
          </a:p>
          <a:p>
            <a:pPr marL="901700" lvl="1" indent="-444500">
              <a:lnSpc>
                <a:spcPct val="150000"/>
              </a:lnSpc>
              <a:buClr>
                <a:srgbClr val="C00000"/>
              </a:buClr>
              <a:buFont typeface="Wingdings" panose="05000000000000000000" charset="0"/>
              <a:buChar char="Ø"/>
              <a:defRPr/>
            </a:pPr>
            <a:r>
              <a:rPr lang="zh-CN" altLang="en-US" sz="2400" dirty="0">
                <a:solidFill>
                  <a:srgbClr val="000000"/>
                </a:solidFill>
                <a:latin typeface="+mj-ea"/>
                <a:ea typeface="+mj-ea"/>
                <a:cs typeface="+mj-ea"/>
              </a:rPr>
              <a:t>总体要求：重量轻、负载高，具有高稳定性、高鲁棒性和高速灵活机动能力双足机器人。</a:t>
            </a:r>
            <a:endParaRPr lang="zh-CN" altLang="en-US" sz="2400" dirty="0">
              <a:solidFill>
                <a:srgbClr val="000000"/>
              </a:solidFill>
              <a:latin typeface="+mj-ea"/>
              <a:ea typeface="+mj-ea"/>
              <a:cs typeface="+mj-ea"/>
            </a:endParaRPr>
          </a:p>
          <a:p>
            <a:pPr marL="444500" indent="-444500">
              <a:lnSpc>
                <a:spcPct val="150000"/>
              </a:lnSpc>
              <a:buClr>
                <a:srgbClr val="C00000"/>
              </a:buClr>
              <a:buFont typeface="Wingdings" panose="05000000000000000000" pitchFamily="2" charset="2"/>
              <a:buChar char="p"/>
              <a:defRPr/>
            </a:pPr>
            <a:endParaRPr lang="zh-CN" altLang="en-US" sz="2400" dirty="0">
              <a:solidFill>
                <a:srgbClr val="000000"/>
              </a:solidFill>
              <a:latin typeface="+mj-ea"/>
              <a:ea typeface="+mj-ea"/>
              <a:cs typeface="+mj-ea"/>
            </a:endParaRPr>
          </a:p>
        </p:txBody>
      </p:sp>
      <p:pic>
        <p:nvPicPr>
          <p:cNvPr id="2" name="图片 1"/>
          <p:cNvPicPr>
            <a:picLocks noChangeAspect="1"/>
          </p:cNvPicPr>
          <p:nvPr/>
        </p:nvPicPr>
        <p:blipFill>
          <a:blip r:embed="rId1"/>
          <a:stretch>
            <a:fillRect/>
          </a:stretch>
        </p:blipFill>
        <p:spPr>
          <a:xfrm>
            <a:off x="390525" y="3377565"/>
            <a:ext cx="4022090" cy="2923540"/>
          </a:xfrm>
          <a:prstGeom prst="rect">
            <a:avLst/>
          </a:prstGeom>
        </p:spPr>
      </p:pic>
      <p:pic>
        <p:nvPicPr>
          <p:cNvPr id="10" name="图片 9"/>
          <p:cNvPicPr>
            <a:picLocks noChangeAspect="1"/>
          </p:cNvPicPr>
          <p:nvPr/>
        </p:nvPicPr>
        <p:blipFill>
          <a:blip r:embed="rId2"/>
          <a:stretch>
            <a:fillRect/>
          </a:stretch>
        </p:blipFill>
        <p:spPr>
          <a:xfrm>
            <a:off x="4566920" y="3377565"/>
            <a:ext cx="4022090" cy="2923540"/>
          </a:xfrm>
          <a:prstGeom prst="rect">
            <a:avLst/>
          </a:prstGeom>
        </p:spPr>
      </p:pic>
    </p:spTree>
  </p:cSld>
  <p:clrMapOvr>
    <a:masterClrMapping/>
  </p:clrMapOvr>
  <p:transition advTm="29693"/>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6903720"/>
          </a:xfrm>
          <a:prstGeom prst="rect">
            <a:avLst/>
          </a:prstGeom>
        </p:spPr>
        <p:txBody>
          <a:bodyPr wrap="square">
            <a:spAutoFit/>
          </a:bodyPr>
          <a:lstStyle/>
          <a:p>
            <a:pPr marL="444500" indent="-444500">
              <a:lnSpc>
                <a:spcPct val="150000"/>
              </a:lnSpc>
              <a:buClr>
                <a:srgbClr val="C00000"/>
              </a:buClr>
              <a:buFont typeface="Wingdings" panose="05000000000000000000" pitchFamily="2" charset="2"/>
              <a:buChar char="p"/>
              <a:defRPr/>
            </a:pPr>
            <a:r>
              <a:rPr lang="zh-CN" sz="2400" dirty="0">
                <a:solidFill>
                  <a:srgbClr val="000000"/>
                </a:solidFill>
                <a:latin typeface="+mj-ea"/>
                <a:ea typeface="+mj-ea"/>
              </a:rPr>
              <a:t>研究背景</a:t>
            </a:r>
            <a:endParaRPr lang="zh-CN" sz="2400" dirty="0">
              <a:solidFill>
                <a:srgbClr val="000000"/>
              </a:solidFill>
              <a:latin typeface="+mj-ea"/>
              <a:ea typeface="+mj-ea"/>
            </a:endParaRP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与轮式或履带式机器人相比，腿式机器人具有与地面非连续接触的特点，具备更高的地形适应能力和更广</a:t>
            </a:r>
            <a:r>
              <a:rPr lang="zh-CN" altLang="en-US" sz="2000" dirty="0">
                <a:solidFill>
                  <a:srgbClr val="000000"/>
                </a:solidFill>
                <a:latin typeface="+mj-ea"/>
                <a:ea typeface="+mj-ea"/>
                <a:sym typeface="+mn-ea"/>
              </a:rPr>
              <a:t>应用范围</a:t>
            </a:r>
            <a:r>
              <a:rPr lang="zh-CN" altLang="en-US" sz="2400" dirty="0">
                <a:solidFill>
                  <a:srgbClr val="000000"/>
                </a:solidFill>
                <a:latin typeface="+mj-ea"/>
                <a:ea typeface="+mj-ea"/>
              </a:rPr>
              <a:t>；</a:t>
            </a:r>
            <a:endParaRPr lang="zh-CN" altLang="en-US" sz="2400" dirty="0">
              <a:solidFill>
                <a:srgbClr val="000000"/>
              </a:solidFill>
              <a:latin typeface="+mj-ea"/>
              <a:ea typeface="+mj-ea"/>
            </a:endParaRP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足式机器人是腿式机器人的一个分支，随着计算能力和制造工艺的进步，成为学术界研究热点之一；</a:t>
            </a:r>
            <a:endParaRPr lang="zh-CN" altLang="en-US" sz="2000" dirty="0">
              <a:solidFill>
                <a:srgbClr val="000000"/>
              </a:solidFill>
              <a:latin typeface="+mj-ea"/>
              <a:ea typeface="+mj-ea"/>
            </a:endParaRP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双足机器人与多足机器人相比，制造成本低，占地面积小，灵活性好，运动性能高，能够适应更加复杂的地形；且由于其运动方式与人或者动物的运动方式类似，更适合人机交互或人机协同作业；</a:t>
            </a:r>
            <a:endParaRPr lang="zh-CN" altLang="en-US" sz="2000" dirty="0">
              <a:solidFill>
                <a:srgbClr val="000000"/>
              </a:solidFill>
              <a:latin typeface="+mj-ea"/>
              <a:ea typeface="+mj-ea"/>
            </a:endParaRP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从仿生学角度，双足由可分为仿人和仿动物两种，其中模仿动物以实现高速灵活机动方式，是双足领域的热点之一。</a:t>
            </a: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mj-ea"/>
              <a:ea typeface="+mj-ea"/>
            </a:endParaRPr>
          </a:p>
        </p:txBody>
      </p:sp>
    </p:spTree>
  </p:cSld>
  <p:clrMapOvr>
    <a:masterClrMapping/>
  </p:clrMapOvr>
  <p:transition advTm="29693"/>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433832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mj-ea"/>
                <a:ea typeface="+mj-ea"/>
              </a:rPr>
              <a:t>研究意义</a:t>
            </a:r>
            <a:endParaRPr lang="zh-CN" altLang="en-US" sz="24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r>
              <a:rPr lang="zh-CN" altLang="en-US" sz="2000" dirty="0">
                <a:solidFill>
                  <a:srgbClr val="000000"/>
                </a:solidFill>
                <a:latin typeface="+mj-ea"/>
                <a:ea typeface="+mj-ea"/>
              </a:rPr>
              <a:t>双足机器人</a:t>
            </a:r>
            <a:r>
              <a:rPr lang="zh-CN" altLang="en-US" sz="2000" dirty="0">
                <a:solidFill>
                  <a:srgbClr val="000000"/>
                </a:solidFill>
                <a:latin typeface="+mj-ea"/>
                <a:ea typeface="+mj-ea"/>
                <a:sym typeface="+mn-ea"/>
              </a:rPr>
              <a:t>能够</a:t>
            </a:r>
            <a:r>
              <a:rPr lang="zh-CN" altLang="en-US" sz="2000" dirty="0">
                <a:solidFill>
                  <a:srgbClr val="000000"/>
                </a:solidFill>
                <a:latin typeface="+mj-ea"/>
                <a:ea typeface="+mj-ea"/>
              </a:rPr>
              <a:t>利用携带设备，在保持灵活机动的情况下完成</a:t>
            </a:r>
            <a:r>
              <a:rPr lang="zh-CN" altLang="en-US" sz="2000" dirty="0">
                <a:solidFill>
                  <a:srgbClr val="000000"/>
                </a:solidFill>
                <a:latin typeface="+mj-ea"/>
                <a:ea typeface="+mj-ea"/>
                <a:sym typeface="+mn-ea"/>
              </a:rPr>
              <a:t>作业</a:t>
            </a:r>
            <a:r>
              <a:rPr lang="zh-CN" altLang="en-US" sz="2000" dirty="0">
                <a:solidFill>
                  <a:srgbClr val="000000"/>
                </a:solidFill>
                <a:latin typeface="+mj-ea"/>
                <a:ea typeface="+mj-ea"/>
              </a:rPr>
              <a:t>，更加容易与人类进行协作，</a:t>
            </a:r>
            <a:r>
              <a:rPr lang="zh-CN" altLang="en-US" sz="2000" dirty="0">
                <a:solidFill>
                  <a:srgbClr val="000000"/>
                </a:solidFill>
                <a:latin typeface="+mj-ea"/>
                <a:ea typeface="+mj-ea"/>
                <a:sym typeface="+mn-ea"/>
              </a:rPr>
              <a:t>适应人类的生活工作环境，且对于具有危险性的任务场景，比如军事侦察，灾难救援，协同反恐等，使用双足机器人配合甚至代替人类完成任务是理想的工作形式，因此对具有高速灵活机动方式的仿生双足机器人的研究是具有重要理论价值和应用意义的。</a:t>
            </a: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黑体" panose="02010609060101010101" pitchFamily="2" charset="-122"/>
              <a:ea typeface="黑体" panose="02010609060101010101" pitchFamily="2" charset="-122"/>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黑体" panose="02010609060101010101" pitchFamily="2" charset="-122"/>
              <a:ea typeface="黑体" panose="02010609060101010101" pitchFamily="2" charset="-122"/>
            </a:endParaRPr>
          </a:p>
        </p:txBody>
      </p:sp>
      <p:pic>
        <p:nvPicPr>
          <p:cNvPr id="2" name="图片 1"/>
          <p:cNvPicPr>
            <a:picLocks noChangeAspect="1"/>
          </p:cNvPicPr>
          <p:nvPr/>
        </p:nvPicPr>
        <p:blipFill>
          <a:blip r:embed="rId1"/>
          <a:stretch>
            <a:fillRect/>
          </a:stretch>
        </p:blipFill>
        <p:spPr>
          <a:xfrm>
            <a:off x="6412865" y="4211955"/>
            <a:ext cx="1534160" cy="2334260"/>
          </a:xfrm>
          <a:prstGeom prst="rect">
            <a:avLst/>
          </a:prstGeom>
        </p:spPr>
      </p:pic>
    </p:spTree>
  </p:cSld>
  <p:clrMapOvr>
    <a:masterClrMapping/>
  </p:clrMapOvr>
  <p:transition advTm="29693"/>
</p:sld>
</file>

<file path=ppt/tags/tag1.xml><?xml version="1.0" encoding="utf-8"?>
<p:tagLst xmlns:p="http://schemas.openxmlformats.org/presentationml/2006/main">
  <p:tag name="TIMING" val="|5.6"/>
</p:tagLst>
</file>

<file path=ppt/tags/tag2.xml><?xml version="1.0" encoding="utf-8"?>
<p:tagLst xmlns:p="http://schemas.openxmlformats.org/presentationml/2006/main">
  <p:tag name="TIMING" val="|5.6"/>
</p:tagLst>
</file>

<file path=ppt/tags/tag3.xml><?xml version="1.0" encoding="utf-8"?>
<p:tagLst xmlns:p="http://schemas.openxmlformats.org/presentationml/2006/main">
  <p:tag name="TIMING" val="|5.6"/>
</p:tagLst>
</file>

<file path=ppt/tags/tag4.xml><?xml version="1.0" encoding="utf-8"?>
<p:tagLst xmlns:p="http://schemas.openxmlformats.org/presentationml/2006/main">
  <p:tag name="KSO_WM_UNIT_PLACING_PICTURE_USER_VIEWPORT" val="{&quot;height&quot;:6560,&quot;width&quot;:15840}"/>
</p:tagLst>
</file>

<file path=ppt/theme/theme1.xml><?xml version="1.0" encoding="utf-8"?>
<a:theme xmlns:a="http://schemas.openxmlformats.org/drawingml/2006/main" name="Profile">
  <a:themeElements>
    <a:clrScheme name="自定义 1">
      <a:dk1>
        <a:srgbClr val="990000"/>
      </a:dk1>
      <a:lt1>
        <a:srgbClr val="FFFFFF"/>
      </a:lt1>
      <a:dk2>
        <a:srgbClr val="990000"/>
      </a:dk2>
      <a:lt2>
        <a:srgbClr val="DDDDDD"/>
      </a:lt2>
      <a:accent1>
        <a:srgbClr val="A3B2C1"/>
      </a:accent1>
      <a:accent2>
        <a:srgbClr val="CC0000"/>
      </a:accent2>
      <a:accent3>
        <a:srgbClr val="FFFFFF"/>
      </a:accent3>
      <a:accent4>
        <a:srgbClr val="FF4747"/>
      </a:accent4>
      <a:accent5>
        <a:srgbClr val="CED5DD"/>
      </a:accent5>
      <a:accent6>
        <a:srgbClr val="B90000"/>
      </a:accent6>
      <a:hlink>
        <a:srgbClr val="336699"/>
      </a:hlink>
      <a:folHlink>
        <a:srgbClr val="003366"/>
      </a:folHlink>
    </a:clrScheme>
    <a:fontScheme name="Office 经典">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4527</Words>
  <Application>WPS 演示</Application>
  <PresentationFormat>全屏显示(4:3)</PresentationFormat>
  <Paragraphs>459</Paragraphs>
  <Slides>35</Slides>
  <Notes>36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20</vt:i4>
      </vt:variant>
      <vt:variant>
        <vt:lpstr>幻灯片标题</vt:lpstr>
      </vt:variant>
      <vt:variant>
        <vt:i4>35</vt:i4>
      </vt:variant>
    </vt:vector>
  </HeadingPairs>
  <TitlesOfParts>
    <vt:vector size="68" baseType="lpstr">
      <vt:lpstr>Arial</vt:lpstr>
      <vt:lpstr>宋体</vt:lpstr>
      <vt:lpstr>Wingdings</vt:lpstr>
      <vt:lpstr>Verdana</vt:lpstr>
      <vt:lpstr>黑体</vt:lpstr>
      <vt:lpstr>楷体_GB2312</vt:lpstr>
      <vt:lpstr>新宋体</vt:lpstr>
      <vt:lpstr>楷体</vt:lpstr>
      <vt:lpstr>Wingdings</vt:lpstr>
      <vt:lpstr>微软雅黑</vt:lpstr>
      <vt:lpstr>Arial Unicode MS</vt:lpstr>
      <vt:lpstr>Times New Roman</vt:lpstr>
      <vt:lpstr>Profile</vt:lpstr>
      <vt:lpstr>Visio.Drawing.11</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Visio.Drawing.11</vt:lpstr>
      <vt:lpstr>Visio.Drawing.15</vt:lpstr>
      <vt:lpstr>Visio.Drawing.15</vt:lpstr>
      <vt:lpstr>Visio.Drawing.15</vt:lpstr>
      <vt:lpstr>Visio.Drawing.15</vt:lpstr>
      <vt:lpstr>Visio.Drawing.15</vt:lpstr>
      <vt:lpstr>Visio.Drawing.15</vt:lpstr>
      <vt:lpstr>Visio.Drawing.15</vt:lpstr>
      <vt:lpstr>PowerPoint 演示文稿</vt:lpstr>
      <vt:lpstr>目录</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zju 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实验室研究方向</dc:title>
  <dc:creator>weidong</dc:creator>
  <cp:lastModifiedBy>admin</cp:lastModifiedBy>
  <cp:revision>6088</cp:revision>
  <cp:lastPrinted>2017-09-16T17:47:00Z</cp:lastPrinted>
  <dcterms:created xsi:type="dcterms:W3CDTF">2003-12-05T03:09:00Z</dcterms:created>
  <dcterms:modified xsi:type="dcterms:W3CDTF">2020-10-09T05:54:42Z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